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56" r:id="rId2"/>
    <p:sldId id="257" r:id="rId3"/>
    <p:sldId id="258" r:id="rId4"/>
    <p:sldId id="259" r:id="rId5"/>
    <p:sldId id="260" r:id="rId6"/>
    <p:sldId id="261" r:id="rId7"/>
    <p:sldId id="272" r:id="rId8"/>
    <p:sldId id="271" r:id="rId9"/>
    <p:sldId id="267" r:id="rId10"/>
    <p:sldId id="269"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Klavika Bold" panose="020B0806040000020004" pitchFamily="34" charset="0"/>
      <p:bold r:id="rId17"/>
    </p:embeddedFont>
    <p:embeddedFont>
      <p:font typeface="Klavika Regular" panose="020B0506040000020004" pitchFamily="3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8" autoAdjust="0"/>
    <p:restoredTop sz="94657" autoAdjust="0"/>
  </p:normalViewPr>
  <p:slideViewPr>
    <p:cSldViewPr snapToGrid="0">
      <p:cViewPr varScale="1">
        <p:scale>
          <a:sx n="102" d="100"/>
          <a:sy n="102" d="100"/>
        </p:scale>
        <p:origin x="120" y="23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F983D-27EF-44D0-B2C6-E3415949764D}"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4F4E2-B38F-48F0-A81E-D20172AF1D62}" type="slidenum">
              <a:rPr lang="en-US" smtClean="0"/>
              <a:t>‹#›</a:t>
            </a:fld>
            <a:endParaRPr lang="en-US"/>
          </a:p>
        </p:txBody>
      </p:sp>
    </p:spTree>
    <p:extLst>
      <p:ext uri="{BB962C8B-B14F-4D97-AF65-F5344CB8AC3E}">
        <p14:creationId xmlns:p14="http://schemas.microsoft.com/office/powerpoint/2010/main" val="4186530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4F4E2-B38F-48F0-A81E-D20172AF1D62}" type="slidenum">
              <a:rPr lang="en-US" smtClean="0"/>
              <a:t>2</a:t>
            </a:fld>
            <a:endParaRPr lang="en-US"/>
          </a:p>
        </p:txBody>
      </p:sp>
    </p:spTree>
    <p:extLst>
      <p:ext uri="{BB962C8B-B14F-4D97-AF65-F5344CB8AC3E}">
        <p14:creationId xmlns:p14="http://schemas.microsoft.com/office/powerpoint/2010/main" val="150274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Founders’ Day ambassadors can be absolutely anyone who wants to support a program on campus. I believe most people on the call are the main point of contact for your individual programs, but please know that you can and should ask others to join you as an ambassador. If there are other staff members you work with, or students who use your services, ask them to become an ambassador with you and further the reach of your entire program. </a:t>
            </a:r>
          </a:p>
          <a:p>
            <a:endParaRPr lang="en-US" dirty="0"/>
          </a:p>
          <a:p>
            <a:r>
              <a:rPr lang="en-US" dirty="0"/>
              <a:t>That’s really the best summary of what ambassadors are responsible for – you help get the word out about what people can support, and fundraise for your individual program!</a:t>
            </a:r>
          </a:p>
          <a:p>
            <a:endParaRPr lang="en-US" dirty="0"/>
          </a:p>
          <a:p>
            <a:r>
              <a:rPr lang="en-US" dirty="0"/>
              <a:t>As far as when the ambassador role begins – for many of you it is already under way. In the next three weeks, we ask that you really kick this into gear as we approach Founders’ Day, sharing information about it across your online channels and in person, and we’re going to talk through some of the ways you can do that later in this session. </a:t>
            </a:r>
          </a:p>
          <a:p>
            <a:endParaRPr lang="en-US" dirty="0"/>
          </a:p>
          <a:p>
            <a:r>
              <a:rPr lang="en-US" dirty="0"/>
              <a:t>I touched on it a moment ago, but we really ask that you work hard to recruit additional ambassadors to support your cause. The more people we have sharing about Founders’ Day and how it impacts students, the greater impact we will be able to have. Ask your coworkers, faculty on campus and any students who are involved with your program. This is truly a “the more the merrier” kind of opportunity!</a:t>
            </a:r>
          </a:p>
        </p:txBody>
      </p:sp>
      <p:sp>
        <p:nvSpPr>
          <p:cNvPr id="4" name="Slide Number Placeholder 3"/>
          <p:cNvSpPr>
            <a:spLocks noGrp="1"/>
          </p:cNvSpPr>
          <p:nvPr>
            <p:ph type="sldNum" sz="quarter" idx="5"/>
          </p:nvPr>
        </p:nvSpPr>
        <p:spPr/>
        <p:txBody>
          <a:bodyPr/>
          <a:lstStyle/>
          <a:p>
            <a:fld id="{B6A4F4E2-B38F-48F0-A81E-D20172AF1D62}" type="slidenum">
              <a:rPr lang="en-US" smtClean="0"/>
              <a:t>3</a:t>
            </a:fld>
            <a:endParaRPr lang="en-US"/>
          </a:p>
        </p:txBody>
      </p:sp>
    </p:spTree>
    <p:extLst>
      <p:ext uri="{BB962C8B-B14F-4D97-AF65-F5344CB8AC3E}">
        <p14:creationId xmlns:p14="http://schemas.microsoft.com/office/powerpoint/2010/main" val="1049393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4F4E2-B38F-48F0-A81E-D20172AF1D62}" type="slidenum">
              <a:rPr lang="en-US" smtClean="0"/>
              <a:t>4</a:t>
            </a:fld>
            <a:endParaRPr lang="en-US"/>
          </a:p>
        </p:txBody>
      </p:sp>
    </p:spTree>
    <p:extLst>
      <p:ext uri="{BB962C8B-B14F-4D97-AF65-F5344CB8AC3E}">
        <p14:creationId xmlns:p14="http://schemas.microsoft.com/office/powerpoint/2010/main" val="318319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https://foundation.wichita.edu/givingday/</a:t>
            </a:r>
          </a:p>
          <a:p>
            <a:endParaRPr lang="en-US" dirty="0"/>
          </a:p>
          <a:p>
            <a:pPr marL="171450" indent="-171450">
              <a:buFontTx/>
              <a:buChar char="-"/>
            </a:pPr>
            <a:r>
              <a:rPr lang="en-US" dirty="0"/>
              <a:t>When you’re sharing from your program’s social media pages – the program landing page is the link you should share. You want people to be able to come straight here to give to your program. If you want, you can also include a link to our main landing page for people to browse all participating programs, but we highly encourage a more direct link. Our role is to promote everything – but we want your promotions to be more specific</a:t>
            </a:r>
          </a:p>
          <a:p>
            <a:pPr marL="171450" indent="-171450">
              <a:buFontTx/>
              <a:buChar char="-"/>
            </a:pPr>
            <a:endParaRPr lang="en-US" dirty="0"/>
          </a:p>
          <a:p>
            <a:pPr marL="171450" indent="-171450">
              <a:buFontTx/>
              <a:buChar char="-"/>
            </a:pPr>
            <a:r>
              <a:rPr lang="en-US" dirty="0"/>
              <a:t>Once on your individual page, you’re going to select the “Become a Fundraiser” button. </a:t>
            </a:r>
          </a:p>
          <a:p>
            <a:pPr marL="171450" indent="-171450">
              <a:buFontTx/>
              <a:buChar char="-"/>
            </a:pPr>
            <a:r>
              <a:rPr lang="en-US" dirty="0"/>
              <a:t>From here, set up a profile if you don’t already have one. – you’ll have to enter your name, email and a password, and then click continue. </a:t>
            </a:r>
          </a:p>
          <a:p>
            <a:pPr marL="171450" indent="-171450">
              <a:buFontTx/>
              <a:buChar char="-"/>
            </a:pPr>
            <a:r>
              <a:rPr lang="en-US" dirty="0"/>
              <a:t>If you already have a profile, it will take you to this fundraising page!</a:t>
            </a:r>
          </a:p>
          <a:p>
            <a:pPr marL="171450" indent="-171450">
              <a:buFontTx/>
              <a:buChar char="-"/>
            </a:pPr>
            <a:r>
              <a:rPr lang="en-US" dirty="0"/>
              <a:t>Be sure to upload a profile image. If a photo doesn’t auto populate for the header image, you can upload your own.</a:t>
            </a:r>
          </a:p>
          <a:p>
            <a:pPr marL="171450" indent="-171450">
              <a:buFontTx/>
              <a:buChar char="-"/>
            </a:pPr>
            <a:r>
              <a:rPr lang="en-US" dirty="0"/>
              <a:t>In the fundraising description, we recommend offering a brief statement about the program, but this is really a space for you to share your personal connection to the program and why you want  people to support it. </a:t>
            </a:r>
          </a:p>
          <a:p>
            <a:pPr marL="171450" indent="-171450">
              <a:buFontTx/>
              <a:buChar char="-"/>
            </a:pPr>
            <a:endParaRPr lang="en-US" dirty="0"/>
          </a:p>
          <a:p>
            <a:pPr marL="171450" indent="-171450">
              <a:buFontTx/>
              <a:buChar char="-"/>
            </a:pPr>
            <a:r>
              <a:rPr lang="en-US" dirty="0"/>
              <a:t>Once you save your changes, you’ll be taken to your hub. If you sign up for multiple programs, this is where you will find them. You can share this directly on social from here, or you can copy and past the link. </a:t>
            </a:r>
          </a:p>
          <a:p>
            <a:pPr marL="171450" indent="-171450">
              <a:buFontTx/>
              <a:buChar char="-"/>
            </a:pPr>
            <a:endParaRPr lang="en-US" dirty="0"/>
          </a:p>
          <a:p>
            <a:pPr marL="0" indent="0">
              <a:buFontTx/>
              <a:buNone/>
            </a:pPr>
            <a:r>
              <a:rPr lang="en-US" dirty="0"/>
              <a:t>(walk through other resources on the page)</a:t>
            </a:r>
          </a:p>
          <a:p>
            <a:endParaRPr lang="en-US" dirty="0"/>
          </a:p>
        </p:txBody>
      </p:sp>
      <p:sp>
        <p:nvSpPr>
          <p:cNvPr id="4" name="Slide Number Placeholder 3"/>
          <p:cNvSpPr>
            <a:spLocks noGrp="1"/>
          </p:cNvSpPr>
          <p:nvPr>
            <p:ph type="sldNum" sz="quarter" idx="5"/>
          </p:nvPr>
        </p:nvSpPr>
        <p:spPr/>
        <p:txBody>
          <a:bodyPr/>
          <a:lstStyle/>
          <a:p>
            <a:fld id="{B6A4F4E2-B38F-48F0-A81E-D20172AF1D62}" type="slidenum">
              <a:rPr lang="en-US" smtClean="0"/>
              <a:t>5</a:t>
            </a:fld>
            <a:endParaRPr lang="en-US"/>
          </a:p>
        </p:txBody>
      </p:sp>
    </p:spTree>
    <p:extLst>
      <p:ext uri="{BB962C8B-B14F-4D97-AF65-F5344CB8AC3E}">
        <p14:creationId xmlns:p14="http://schemas.microsoft.com/office/powerpoint/2010/main" val="4223419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 that you all know how to set up these personal pages, lets talk a little bit about creating your personal appeal. This is what you will share directly with your networks from your personal pages – so not from the organization page. </a:t>
            </a:r>
          </a:p>
          <a:p>
            <a:pPr marL="171450" indent="-171450">
              <a:buFontTx/>
              <a:buChar char="-"/>
            </a:pPr>
            <a:endParaRPr lang="en-US" dirty="0"/>
          </a:p>
          <a:p>
            <a:pPr marL="171450" indent="-171450">
              <a:buFontTx/>
              <a:buChar char="-"/>
            </a:pPr>
            <a:r>
              <a:rPr lang="en-US" dirty="0"/>
              <a:t>The first thing to think about is “why are you an ambassador for this program.” Why do you believe in it – what is your personal connection? This should shape all the information you share beyond that. Letting people know that you’re passionate about what you do and you have a reason for asking them for their support means they are more likely to give it. </a:t>
            </a:r>
          </a:p>
          <a:p>
            <a:pPr marL="171450" indent="-171450">
              <a:buFontTx/>
              <a:buChar char="-"/>
            </a:pPr>
            <a:endParaRPr lang="en-US" dirty="0"/>
          </a:p>
          <a:p>
            <a:pPr marL="171450" indent="-171450">
              <a:buFontTx/>
              <a:buChar char="-"/>
            </a:pPr>
            <a:r>
              <a:rPr lang="en-US" dirty="0"/>
              <a:t>Don’t shy away from being vulnerable here. I’m not sharing you need to share a sob story to pull at people’s heartstrings, but you should absolutely take this chance to let your passion and what drives your passion shine through. Personal appeals are truly what help people connect with your mission. </a:t>
            </a:r>
          </a:p>
          <a:p>
            <a:pPr marL="171450" indent="-171450">
              <a:buFontTx/>
              <a:buChar char="-"/>
            </a:pPr>
            <a:endParaRPr lang="en-US" dirty="0"/>
          </a:p>
          <a:p>
            <a:pPr marL="171450" indent="-171450">
              <a:buFontTx/>
              <a:buChar char="-"/>
            </a:pPr>
            <a:r>
              <a:rPr lang="en-US" dirty="0"/>
              <a:t>After you’ve established your why – think through how your program benefits students. What are some of the ways it improves the student experience? Think about students who have been a part of your program and the feedback they’ve given you – what were the specific things they said?</a:t>
            </a:r>
          </a:p>
          <a:p>
            <a:pPr marL="171450" indent="-171450">
              <a:buFontTx/>
              <a:buChar char="-"/>
            </a:pPr>
            <a:endParaRPr lang="en-US" dirty="0"/>
          </a:p>
          <a:p>
            <a:pPr marL="171450" indent="-171450">
              <a:buFontTx/>
              <a:buChar char="-"/>
            </a:pPr>
            <a:r>
              <a:rPr lang="en-US" dirty="0"/>
              <a:t>Next, it can be helpful to think about what would happen if your service was no longer available to students on campus. What gaps would it leave, and how does support ensure you can continue closing those gaps?</a:t>
            </a:r>
          </a:p>
          <a:p>
            <a:pPr marL="171450" indent="-171450">
              <a:buFontTx/>
              <a:buChar char="-"/>
            </a:pPr>
            <a:endParaRPr lang="en-US" dirty="0"/>
          </a:p>
          <a:p>
            <a:pPr marL="0" indent="0">
              <a:buFontTx/>
              <a:buNone/>
            </a:pPr>
            <a:r>
              <a:rPr lang="en-US" b="1" dirty="0"/>
              <a:t>ACTIVITY</a:t>
            </a:r>
            <a:r>
              <a:rPr lang="en-US" b="0" dirty="0"/>
              <a:t>: Submit in the chat “how does your program benefit students” in one sentence. </a:t>
            </a:r>
            <a:endParaRPr lang="en-US" b="1" dirty="0"/>
          </a:p>
          <a:p>
            <a:pPr marL="171450" indent="-171450">
              <a:buFontTx/>
              <a:buChar char="-"/>
            </a:pPr>
            <a:endParaRPr lang="en-US" dirty="0"/>
          </a:p>
          <a:p>
            <a:pPr marL="171450" indent="-171450">
              <a:buFontTx/>
              <a:buChar char="-"/>
            </a:pPr>
            <a:r>
              <a:rPr lang="en-US" dirty="0"/>
              <a:t>Some of these prompts are going to carry over to our next step, which is creating your programs direct appeal.</a:t>
            </a:r>
          </a:p>
        </p:txBody>
      </p:sp>
      <p:sp>
        <p:nvSpPr>
          <p:cNvPr id="4" name="Slide Number Placeholder 3"/>
          <p:cNvSpPr>
            <a:spLocks noGrp="1"/>
          </p:cNvSpPr>
          <p:nvPr>
            <p:ph type="sldNum" sz="quarter" idx="5"/>
          </p:nvPr>
        </p:nvSpPr>
        <p:spPr/>
        <p:txBody>
          <a:bodyPr/>
          <a:lstStyle/>
          <a:p>
            <a:fld id="{B6A4F4E2-B38F-48F0-A81E-D20172AF1D62}" type="slidenum">
              <a:rPr lang="en-US" smtClean="0"/>
              <a:t>6</a:t>
            </a:fld>
            <a:endParaRPr lang="en-US"/>
          </a:p>
        </p:txBody>
      </p:sp>
    </p:spTree>
    <p:extLst>
      <p:ext uri="{BB962C8B-B14F-4D97-AF65-F5344CB8AC3E}">
        <p14:creationId xmlns:p14="http://schemas.microsoft.com/office/powerpoint/2010/main" val="156805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already worked through what your program does and what your purpose is, so lets talk about how to share that with your program audiences on social. This is what you would share from your program’s official social accounts and pages. </a:t>
            </a:r>
          </a:p>
          <a:p>
            <a:endParaRPr lang="en-US" dirty="0"/>
          </a:p>
          <a:p>
            <a:r>
              <a:rPr lang="en-US" dirty="0"/>
              <a:t>As we are only three weeks away from Founders’ Day – you can start posting these things now! The one thing to keep in mind is that people cannot actually make a donation before Founders’ Day, unless they want to create a matching gift. So your posts should be about raising awareness about the day, and sharing how their donation the day of will make a difference. </a:t>
            </a:r>
          </a:p>
          <a:p>
            <a:endParaRPr lang="en-US" dirty="0"/>
          </a:p>
          <a:p>
            <a:r>
              <a:rPr lang="en-US" dirty="0"/>
              <a:t>We’ve put together a few of the ways you can promote your program over the next three weeks on this slide, and you can combine them or pick and choose, or come up with different strategies altogether. </a:t>
            </a:r>
          </a:p>
          <a:p>
            <a:endParaRPr lang="en-US" dirty="0"/>
          </a:p>
          <a:p>
            <a:r>
              <a:rPr lang="en-US" dirty="0"/>
              <a:t>The first is creating a Countdown to Founders’ Day – this can keep people clued in and prepared for the actual day of. You can easily end these posts with “10 days until Founders’ Day – do you know what program you’re going to support?” as more of a general appeal. Or “Bookmark this page now!”</a:t>
            </a:r>
          </a:p>
          <a:p>
            <a:endParaRPr lang="en-US" dirty="0"/>
          </a:p>
          <a:p>
            <a:r>
              <a:rPr lang="en-US" dirty="0"/>
              <a:t>Another option is to think about 10 different ways (doesn’t have to be 10) that your program improves the student experience. This can be integrated into your countdown, or be a standalone thing. But always remind people that Founders’ Day is coming. </a:t>
            </a:r>
          </a:p>
          <a:p>
            <a:endParaRPr lang="en-US" dirty="0"/>
          </a:p>
          <a:p>
            <a:r>
              <a:rPr lang="en-US" dirty="0"/>
              <a:t>Another way to showcase the features of your program is through student or alumni stories. As they people who have participated in your program or organization, they are some of your best advocates, and tagging them could lead to expanding your overall reach. (example: Shocker Bowling https://www.instagram.com/shockerbowling/</a:t>
            </a:r>
            <a:r>
              <a:rPr lang="en-US" dirty="0">
                <a:highlight>
                  <a:srgbClr val="FFFF00"/>
                </a:highlight>
              </a:rPr>
              <a:t>) (example 2: SEAL https://www.instagram.com/p/CifoKimPgD-/)</a:t>
            </a:r>
          </a:p>
          <a:p>
            <a:endParaRPr lang="en-US" dirty="0"/>
          </a:p>
          <a:p>
            <a:r>
              <a:rPr lang="en-US" dirty="0"/>
              <a:t>One other important way to encourage people is to let them know exactly how their donation will help your program. So, what could you do with $25? Or $100? How big of an impact would those gifts make? Donors love to know how their funds are being used, so if you can tell them upfront the impact their gift will make, it encourages them to give in the first place.  </a:t>
            </a:r>
          </a:p>
        </p:txBody>
      </p:sp>
      <p:sp>
        <p:nvSpPr>
          <p:cNvPr id="4" name="Slide Number Placeholder 3"/>
          <p:cNvSpPr>
            <a:spLocks noGrp="1"/>
          </p:cNvSpPr>
          <p:nvPr>
            <p:ph type="sldNum" sz="quarter" idx="5"/>
          </p:nvPr>
        </p:nvSpPr>
        <p:spPr/>
        <p:txBody>
          <a:bodyPr/>
          <a:lstStyle/>
          <a:p>
            <a:fld id="{B6A4F4E2-B38F-48F0-A81E-D20172AF1D62}" type="slidenum">
              <a:rPr lang="en-US" smtClean="0"/>
              <a:t>7</a:t>
            </a:fld>
            <a:endParaRPr lang="en-US"/>
          </a:p>
        </p:txBody>
      </p:sp>
    </p:spTree>
    <p:extLst>
      <p:ext uri="{BB962C8B-B14F-4D97-AF65-F5344CB8AC3E}">
        <p14:creationId xmlns:p14="http://schemas.microsoft.com/office/powerpoint/2010/main" val="2077798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4F4E2-B38F-48F0-A81E-D20172AF1D62}" type="slidenum">
              <a:rPr lang="en-US" smtClean="0"/>
              <a:t>8</a:t>
            </a:fld>
            <a:endParaRPr lang="en-US"/>
          </a:p>
        </p:txBody>
      </p:sp>
    </p:spTree>
    <p:extLst>
      <p:ext uri="{BB962C8B-B14F-4D97-AF65-F5344CB8AC3E}">
        <p14:creationId xmlns:p14="http://schemas.microsoft.com/office/powerpoint/2010/main" val="3949647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A4F4E2-B38F-48F0-A81E-D20172AF1D62}" type="slidenum">
              <a:rPr lang="en-US" smtClean="0"/>
              <a:t>9</a:t>
            </a:fld>
            <a:endParaRPr lang="en-US"/>
          </a:p>
        </p:txBody>
      </p:sp>
    </p:spTree>
    <p:extLst>
      <p:ext uri="{BB962C8B-B14F-4D97-AF65-F5344CB8AC3E}">
        <p14:creationId xmlns:p14="http://schemas.microsoft.com/office/powerpoint/2010/main" val="1713912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D00CA-A4B3-4C96-85D9-40A3EAE86B02}"/>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43A252E-3672-4C9C-903F-7B4D50389D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4161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461C-2D7D-404C-AF36-37092F06ACA7}"/>
              </a:ext>
            </a:extLst>
          </p:cNvPr>
          <p:cNvSpPr>
            <a:spLocks noGrp="1"/>
          </p:cNvSpPr>
          <p:nvPr>
            <p:ph type="title" hasCustomPrompt="1"/>
          </p:nvPr>
        </p:nvSpPr>
        <p:spPr/>
        <p:txBody>
          <a:bodyPr>
            <a:norm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05CBBD0C-22AD-43BD-9196-393E771223BF}"/>
              </a:ext>
            </a:extLst>
          </p:cNvPr>
          <p:cNvSpPr>
            <a:spLocks noGrp="1"/>
          </p:cNvSpPr>
          <p:nvPr>
            <p:ph idx="1"/>
          </p:nvPr>
        </p:nvSpPr>
        <p:spPr>
          <a:xfrm>
            <a:off x="838200" y="1825625"/>
            <a:ext cx="10515600" cy="342510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a:extLst>
              <a:ext uri="{FF2B5EF4-FFF2-40B4-BE49-F238E27FC236}">
                <a16:creationId xmlns:a16="http://schemas.microsoft.com/office/drawing/2014/main" id="{B87B72F0-93AD-3CB9-C03B-D5D6AE2EF3AB}"/>
              </a:ext>
            </a:extLst>
          </p:cNvPr>
          <p:cNvGrpSpPr/>
          <p:nvPr userDrawn="1"/>
        </p:nvGrpSpPr>
        <p:grpSpPr>
          <a:xfrm>
            <a:off x="0" y="5473156"/>
            <a:ext cx="12192000" cy="1392795"/>
            <a:chOff x="0" y="5473156"/>
            <a:chExt cx="12192000" cy="1392795"/>
          </a:xfrm>
        </p:grpSpPr>
        <p:pic>
          <p:nvPicPr>
            <p:cNvPr id="10" name="Graphic 9">
              <a:extLst>
                <a:ext uri="{FF2B5EF4-FFF2-40B4-BE49-F238E27FC236}">
                  <a16:creationId xmlns:a16="http://schemas.microsoft.com/office/drawing/2014/main" id="{4B936F5F-AB57-89EA-6A05-3227E836A7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473156"/>
              <a:ext cx="12192000" cy="1392795"/>
            </a:xfrm>
            <a:prstGeom prst="rect">
              <a:avLst/>
            </a:prstGeom>
          </p:spPr>
        </p:pic>
        <p:grpSp>
          <p:nvGrpSpPr>
            <p:cNvPr id="5" name="Group 4">
              <a:extLst>
                <a:ext uri="{FF2B5EF4-FFF2-40B4-BE49-F238E27FC236}">
                  <a16:creationId xmlns:a16="http://schemas.microsoft.com/office/drawing/2014/main" id="{99B5F274-11E9-0F02-7DEB-2CB373E15F13}"/>
                </a:ext>
              </a:extLst>
            </p:cNvPr>
            <p:cNvGrpSpPr/>
            <p:nvPr userDrawn="1"/>
          </p:nvGrpSpPr>
          <p:grpSpPr>
            <a:xfrm>
              <a:off x="2153923" y="6300785"/>
              <a:ext cx="8475977" cy="400110"/>
              <a:chOff x="1938023" y="6300785"/>
              <a:chExt cx="8475977" cy="400110"/>
            </a:xfrm>
          </p:grpSpPr>
          <p:sp>
            <p:nvSpPr>
              <p:cNvPr id="11" name="TextBox 10">
                <a:extLst>
                  <a:ext uri="{FF2B5EF4-FFF2-40B4-BE49-F238E27FC236}">
                    <a16:creationId xmlns:a16="http://schemas.microsoft.com/office/drawing/2014/main" id="{2076AA93-459F-692A-B721-85495117B275}"/>
                  </a:ext>
                </a:extLst>
              </p:cNvPr>
              <p:cNvSpPr txBox="1"/>
              <p:nvPr userDrawn="1"/>
            </p:nvSpPr>
            <p:spPr>
              <a:xfrm>
                <a:off x="1938023" y="6300785"/>
                <a:ext cx="1943851" cy="400110"/>
              </a:xfrm>
              <a:prstGeom prst="rect">
                <a:avLst/>
              </a:prstGeom>
              <a:noFill/>
            </p:spPr>
            <p:txBody>
              <a:bodyPr wrap="square" rtlCol="0">
                <a:spAutoFit/>
              </a:bodyPr>
              <a:lstStyle/>
              <a:p>
                <a:pPr algn="ctr"/>
                <a:r>
                  <a:rPr lang="en-US" sz="2000" dirty="0">
                    <a:latin typeface="Klavika Bold" panose="020B0806040000020004" pitchFamily="34" charset="0"/>
                  </a:rPr>
                  <a:t>September 14</a:t>
                </a:r>
              </a:p>
            </p:txBody>
          </p:sp>
          <p:sp>
            <p:nvSpPr>
              <p:cNvPr id="16" name="TextBox 15">
                <a:extLst>
                  <a:ext uri="{FF2B5EF4-FFF2-40B4-BE49-F238E27FC236}">
                    <a16:creationId xmlns:a16="http://schemas.microsoft.com/office/drawing/2014/main" id="{D592C377-F439-27A0-3C70-F1767CC7C813}"/>
                  </a:ext>
                </a:extLst>
              </p:cNvPr>
              <p:cNvSpPr txBox="1"/>
              <p:nvPr userDrawn="1"/>
            </p:nvSpPr>
            <p:spPr>
              <a:xfrm>
                <a:off x="4480060" y="6300785"/>
                <a:ext cx="2666114" cy="400110"/>
              </a:xfrm>
              <a:prstGeom prst="rect">
                <a:avLst/>
              </a:prstGeom>
              <a:noFill/>
            </p:spPr>
            <p:txBody>
              <a:bodyPr wrap="none" rtlCol="0">
                <a:spAutoFit/>
              </a:bodyPr>
              <a:lstStyle/>
              <a:p>
                <a:r>
                  <a:rPr lang="en-US" sz="2000" dirty="0">
                    <a:latin typeface="Klavika Bold" panose="020B0806040000020004" pitchFamily="34" charset="0"/>
                  </a:rPr>
                  <a:t>LIFTING SHOCKERS UP</a:t>
                </a:r>
              </a:p>
            </p:txBody>
          </p:sp>
          <p:sp>
            <p:nvSpPr>
              <p:cNvPr id="13" name="TextBox 12">
                <a:extLst>
                  <a:ext uri="{FF2B5EF4-FFF2-40B4-BE49-F238E27FC236}">
                    <a16:creationId xmlns:a16="http://schemas.microsoft.com/office/drawing/2014/main" id="{B2388FD0-10DC-22E7-DA31-CF2B022645A8}"/>
                  </a:ext>
                </a:extLst>
              </p:cNvPr>
              <p:cNvSpPr txBox="1"/>
              <p:nvPr userDrawn="1"/>
            </p:nvSpPr>
            <p:spPr>
              <a:xfrm>
                <a:off x="7744358" y="6300785"/>
                <a:ext cx="2669642" cy="400110"/>
              </a:xfrm>
              <a:prstGeom prst="rect">
                <a:avLst/>
              </a:prstGeom>
              <a:noFill/>
            </p:spPr>
            <p:txBody>
              <a:bodyPr wrap="none" rtlCol="0">
                <a:spAutoFit/>
              </a:bodyPr>
              <a:lstStyle/>
              <a:p>
                <a:r>
                  <a:rPr lang="en-US" sz="2000" dirty="0">
                    <a:latin typeface="Klavika Bold" panose="020B0806040000020004" pitchFamily="34" charset="0"/>
                  </a:rPr>
                  <a:t>wichita.edu/</a:t>
                </a:r>
                <a:r>
                  <a:rPr lang="en-US" sz="2000" dirty="0" err="1">
                    <a:latin typeface="Klavika Bold" panose="020B0806040000020004" pitchFamily="34" charset="0"/>
                  </a:rPr>
                  <a:t>givingday</a:t>
                </a:r>
                <a:endParaRPr lang="en-US" sz="2000" dirty="0">
                  <a:latin typeface="Klavika Bold" panose="020B0806040000020004" pitchFamily="34" charset="0"/>
                </a:endParaRPr>
              </a:p>
            </p:txBody>
          </p:sp>
          <p:pic>
            <p:nvPicPr>
              <p:cNvPr id="14" name="Graphic 13">
                <a:extLst>
                  <a:ext uri="{FF2B5EF4-FFF2-40B4-BE49-F238E27FC236}">
                    <a16:creationId xmlns:a16="http://schemas.microsoft.com/office/drawing/2014/main" id="{028812CA-4EC5-D4B4-C010-DEF33B4AF7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61917" y="6300815"/>
                <a:ext cx="38100" cy="400050"/>
              </a:xfrm>
              <a:prstGeom prst="rect">
                <a:avLst/>
              </a:prstGeom>
            </p:spPr>
          </p:pic>
          <p:pic>
            <p:nvPicPr>
              <p:cNvPr id="15" name="Graphic 14">
                <a:extLst>
                  <a:ext uri="{FF2B5EF4-FFF2-40B4-BE49-F238E27FC236}">
                    <a16:creationId xmlns:a16="http://schemas.microsoft.com/office/drawing/2014/main" id="{2FBE2860-D1FF-BFB1-36ED-BF84D20922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26217" y="6300815"/>
                <a:ext cx="38100" cy="400050"/>
              </a:xfrm>
              <a:prstGeom prst="rect">
                <a:avLst/>
              </a:prstGeom>
            </p:spPr>
          </p:pic>
        </p:grpSp>
      </p:grpSp>
    </p:spTree>
    <p:extLst>
      <p:ext uri="{BB962C8B-B14F-4D97-AF65-F5344CB8AC3E}">
        <p14:creationId xmlns:p14="http://schemas.microsoft.com/office/powerpoint/2010/main" val="1627279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5821D-DBF4-42E3-BC0D-09FCE042F637}"/>
              </a:ext>
            </a:extLst>
          </p:cNvPr>
          <p:cNvSpPr>
            <a:spLocks noGrp="1"/>
          </p:cNvSpPr>
          <p:nvPr>
            <p:ph type="title" hasCustomPrompt="1"/>
          </p:nvPr>
        </p:nvSpPr>
        <p:spPr>
          <a:xfrm>
            <a:off x="831850" y="1709738"/>
            <a:ext cx="10515600" cy="1627351"/>
          </a:xfrm>
        </p:spPr>
        <p:txBody>
          <a:bodyPr anchor="b">
            <a:normAutofit/>
          </a:bodyPr>
          <a:lstStyle>
            <a:lvl1pPr algn="ctr">
              <a:defRPr sz="6000" b="1">
                <a:solidFill>
                  <a:schemeClr val="tx1"/>
                </a:solidFill>
                <a:latin typeface="Klavika Bold" panose="020B0806040000020004" pitchFamily="34" charset="0"/>
              </a:defRPr>
            </a:lvl1pPr>
          </a:lstStyle>
          <a:p>
            <a:r>
              <a:rPr lang="en-US" dirty="0"/>
              <a:t>CLICK TO ENTER TITLE</a:t>
            </a:r>
          </a:p>
        </p:txBody>
      </p:sp>
      <p:sp>
        <p:nvSpPr>
          <p:cNvPr id="3" name="Text Placeholder 2">
            <a:extLst>
              <a:ext uri="{FF2B5EF4-FFF2-40B4-BE49-F238E27FC236}">
                <a16:creationId xmlns:a16="http://schemas.microsoft.com/office/drawing/2014/main" id="{61F3EED0-88C3-4926-8E65-70AE4EDBF3AD}"/>
              </a:ext>
            </a:extLst>
          </p:cNvPr>
          <p:cNvSpPr>
            <a:spLocks noGrp="1"/>
          </p:cNvSpPr>
          <p:nvPr>
            <p:ph type="body" idx="1" hasCustomPrompt="1"/>
          </p:nvPr>
        </p:nvSpPr>
        <p:spPr>
          <a:xfrm>
            <a:off x="831850" y="3439394"/>
            <a:ext cx="10515600" cy="1500187"/>
          </a:xfrm>
        </p:spPr>
        <p:txBody>
          <a:bodyPr>
            <a:normAutofit/>
          </a:bodyPr>
          <a:lstStyle>
            <a:lvl1pPr marL="0" indent="0" algn="ctr">
              <a:buNone/>
              <a:defRPr sz="3200">
                <a:solidFill>
                  <a:schemeClr val="tx2"/>
                </a:solidFill>
                <a:latin typeface="Klavika Bold" panose="020B080604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subtitle</a:t>
            </a:r>
          </a:p>
        </p:txBody>
      </p:sp>
    </p:spTree>
    <p:extLst>
      <p:ext uri="{BB962C8B-B14F-4D97-AF65-F5344CB8AC3E}">
        <p14:creationId xmlns:p14="http://schemas.microsoft.com/office/powerpoint/2010/main" val="3927494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86AD8-FE91-4BF0-BFB6-A2A899EC53B0}"/>
              </a:ext>
            </a:extLst>
          </p:cNvPr>
          <p:cNvSpPr>
            <a:spLocks noGrp="1"/>
          </p:cNvSpPr>
          <p:nvPr>
            <p:ph type="title" hasCustomPrompt="1"/>
          </p:nvPr>
        </p:nvSpPr>
        <p:spPr/>
        <p:txBody>
          <a:bodyPr>
            <a:normAutofit/>
          </a:bodyPr>
          <a:lstStyle>
            <a:lvl1pPr>
              <a:defRPr sz="3600">
                <a:latin typeface="Klavika Bold" panose="020B08060400000200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34A0B80-A2DF-47A8-BA99-D89DCEB9BED4}"/>
              </a:ext>
            </a:extLst>
          </p:cNvPr>
          <p:cNvSpPr>
            <a:spLocks noGrp="1"/>
          </p:cNvSpPr>
          <p:nvPr>
            <p:ph sz="half" idx="1"/>
          </p:nvPr>
        </p:nvSpPr>
        <p:spPr>
          <a:xfrm>
            <a:off x="838200" y="1825625"/>
            <a:ext cx="5181600" cy="4188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406F68-9FA2-4123-834F-8E868A2CE08D}"/>
              </a:ext>
            </a:extLst>
          </p:cNvPr>
          <p:cNvSpPr>
            <a:spLocks noGrp="1"/>
          </p:cNvSpPr>
          <p:nvPr>
            <p:ph sz="half" idx="2"/>
          </p:nvPr>
        </p:nvSpPr>
        <p:spPr>
          <a:xfrm>
            <a:off x="6172200" y="1825625"/>
            <a:ext cx="5181600" cy="4188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CC965007-44F7-5847-065B-84AD5CCA9BAE}"/>
              </a:ext>
            </a:extLst>
          </p:cNvPr>
          <p:cNvGrpSpPr/>
          <p:nvPr userDrawn="1"/>
        </p:nvGrpSpPr>
        <p:grpSpPr>
          <a:xfrm>
            <a:off x="0" y="5473156"/>
            <a:ext cx="12192000" cy="1392795"/>
            <a:chOff x="0" y="5473156"/>
            <a:chExt cx="12192000" cy="1392795"/>
          </a:xfrm>
        </p:grpSpPr>
        <p:pic>
          <p:nvPicPr>
            <p:cNvPr id="8" name="Graphic 7">
              <a:extLst>
                <a:ext uri="{FF2B5EF4-FFF2-40B4-BE49-F238E27FC236}">
                  <a16:creationId xmlns:a16="http://schemas.microsoft.com/office/drawing/2014/main" id="{C6C8E88D-3133-1006-2B76-A22BCB79B9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473156"/>
              <a:ext cx="12192000" cy="1392795"/>
            </a:xfrm>
            <a:prstGeom prst="rect">
              <a:avLst/>
            </a:prstGeom>
          </p:spPr>
        </p:pic>
        <p:grpSp>
          <p:nvGrpSpPr>
            <p:cNvPr id="10" name="Group 9">
              <a:extLst>
                <a:ext uri="{FF2B5EF4-FFF2-40B4-BE49-F238E27FC236}">
                  <a16:creationId xmlns:a16="http://schemas.microsoft.com/office/drawing/2014/main" id="{5EA584B2-8130-FD5B-A811-F5E684A4490A}"/>
                </a:ext>
              </a:extLst>
            </p:cNvPr>
            <p:cNvGrpSpPr/>
            <p:nvPr userDrawn="1"/>
          </p:nvGrpSpPr>
          <p:grpSpPr>
            <a:xfrm>
              <a:off x="2153923" y="6300785"/>
              <a:ext cx="8475977" cy="400110"/>
              <a:chOff x="1938023" y="6300785"/>
              <a:chExt cx="8475977" cy="400110"/>
            </a:xfrm>
          </p:grpSpPr>
          <p:sp>
            <p:nvSpPr>
              <p:cNvPr id="15" name="TextBox 14">
                <a:extLst>
                  <a:ext uri="{FF2B5EF4-FFF2-40B4-BE49-F238E27FC236}">
                    <a16:creationId xmlns:a16="http://schemas.microsoft.com/office/drawing/2014/main" id="{160A08A3-FFCB-7E03-BF94-86DB3B3E12D9}"/>
                  </a:ext>
                </a:extLst>
              </p:cNvPr>
              <p:cNvSpPr txBox="1"/>
              <p:nvPr userDrawn="1"/>
            </p:nvSpPr>
            <p:spPr>
              <a:xfrm>
                <a:off x="1938023" y="6300785"/>
                <a:ext cx="1943851" cy="400110"/>
              </a:xfrm>
              <a:prstGeom prst="rect">
                <a:avLst/>
              </a:prstGeom>
              <a:noFill/>
            </p:spPr>
            <p:txBody>
              <a:bodyPr wrap="square" rtlCol="0">
                <a:spAutoFit/>
              </a:bodyPr>
              <a:lstStyle/>
              <a:p>
                <a:pPr algn="ctr"/>
                <a:r>
                  <a:rPr lang="en-US" sz="2000" dirty="0">
                    <a:latin typeface="Klavika Bold" panose="020B0806040000020004" pitchFamily="34" charset="0"/>
                  </a:rPr>
                  <a:t>September 14</a:t>
                </a:r>
              </a:p>
            </p:txBody>
          </p:sp>
          <p:sp>
            <p:nvSpPr>
              <p:cNvPr id="17" name="TextBox 16">
                <a:extLst>
                  <a:ext uri="{FF2B5EF4-FFF2-40B4-BE49-F238E27FC236}">
                    <a16:creationId xmlns:a16="http://schemas.microsoft.com/office/drawing/2014/main" id="{7496D174-2CDD-4F1C-0D98-CEB2C14FE0F4}"/>
                  </a:ext>
                </a:extLst>
              </p:cNvPr>
              <p:cNvSpPr txBox="1"/>
              <p:nvPr userDrawn="1"/>
            </p:nvSpPr>
            <p:spPr>
              <a:xfrm>
                <a:off x="4480060" y="6300785"/>
                <a:ext cx="2666114" cy="400110"/>
              </a:xfrm>
              <a:prstGeom prst="rect">
                <a:avLst/>
              </a:prstGeom>
              <a:noFill/>
            </p:spPr>
            <p:txBody>
              <a:bodyPr wrap="none" rtlCol="0">
                <a:spAutoFit/>
              </a:bodyPr>
              <a:lstStyle/>
              <a:p>
                <a:r>
                  <a:rPr lang="en-US" sz="2000" dirty="0">
                    <a:latin typeface="Klavika Bold" panose="020B0806040000020004" pitchFamily="34" charset="0"/>
                  </a:rPr>
                  <a:t>LIFTING SHOCKERS UP</a:t>
                </a:r>
              </a:p>
            </p:txBody>
          </p:sp>
          <p:sp>
            <p:nvSpPr>
              <p:cNvPr id="20" name="TextBox 19">
                <a:extLst>
                  <a:ext uri="{FF2B5EF4-FFF2-40B4-BE49-F238E27FC236}">
                    <a16:creationId xmlns:a16="http://schemas.microsoft.com/office/drawing/2014/main" id="{645F6043-C264-8DA8-272B-600DFE714CDA}"/>
                  </a:ext>
                </a:extLst>
              </p:cNvPr>
              <p:cNvSpPr txBox="1"/>
              <p:nvPr userDrawn="1"/>
            </p:nvSpPr>
            <p:spPr>
              <a:xfrm>
                <a:off x="7744358" y="6300785"/>
                <a:ext cx="2669642" cy="400110"/>
              </a:xfrm>
              <a:prstGeom prst="rect">
                <a:avLst/>
              </a:prstGeom>
              <a:noFill/>
            </p:spPr>
            <p:txBody>
              <a:bodyPr wrap="none" rtlCol="0">
                <a:spAutoFit/>
              </a:bodyPr>
              <a:lstStyle/>
              <a:p>
                <a:r>
                  <a:rPr lang="en-US" sz="2000" dirty="0">
                    <a:latin typeface="Klavika Bold" panose="020B0806040000020004" pitchFamily="34" charset="0"/>
                  </a:rPr>
                  <a:t>wichita.edu/</a:t>
                </a:r>
                <a:r>
                  <a:rPr lang="en-US" sz="2000" dirty="0" err="1">
                    <a:latin typeface="Klavika Bold" panose="020B0806040000020004" pitchFamily="34" charset="0"/>
                  </a:rPr>
                  <a:t>givingday</a:t>
                </a:r>
                <a:endParaRPr lang="en-US" sz="2000" dirty="0">
                  <a:latin typeface="Klavika Bold" panose="020B0806040000020004" pitchFamily="34" charset="0"/>
                </a:endParaRPr>
              </a:p>
            </p:txBody>
          </p:sp>
          <p:pic>
            <p:nvPicPr>
              <p:cNvPr id="21" name="Graphic 20">
                <a:extLst>
                  <a:ext uri="{FF2B5EF4-FFF2-40B4-BE49-F238E27FC236}">
                    <a16:creationId xmlns:a16="http://schemas.microsoft.com/office/drawing/2014/main" id="{34A6C9F9-A45A-8756-CB8C-E45F67AB45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61917" y="6300815"/>
                <a:ext cx="38100" cy="400050"/>
              </a:xfrm>
              <a:prstGeom prst="rect">
                <a:avLst/>
              </a:prstGeom>
            </p:spPr>
          </p:pic>
          <p:pic>
            <p:nvPicPr>
              <p:cNvPr id="22" name="Graphic 21">
                <a:extLst>
                  <a:ext uri="{FF2B5EF4-FFF2-40B4-BE49-F238E27FC236}">
                    <a16:creationId xmlns:a16="http://schemas.microsoft.com/office/drawing/2014/main" id="{EA58E997-F960-C3BF-AEDD-6D0EE5F91A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26217" y="6300815"/>
                <a:ext cx="38100" cy="400050"/>
              </a:xfrm>
              <a:prstGeom prst="rect">
                <a:avLst/>
              </a:prstGeom>
            </p:spPr>
          </p:pic>
        </p:grpSp>
      </p:grpSp>
    </p:spTree>
    <p:extLst>
      <p:ext uri="{BB962C8B-B14F-4D97-AF65-F5344CB8AC3E}">
        <p14:creationId xmlns:p14="http://schemas.microsoft.com/office/powerpoint/2010/main" val="2541190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41903-47E7-45FF-A688-411DA41D6767}"/>
              </a:ext>
            </a:extLst>
          </p:cNvPr>
          <p:cNvSpPr>
            <a:spLocks noGrp="1"/>
          </p:cNvSpPr>
          <p:nvPr>
            <p:ph type="title" hasCustomPrompt="1"/>
          </p:nvPr>
        </p:nvSpPr>
        <p:spPr>
          <a:xfrm>
            <a:off x="839788" y="365125"/>
            <a:ext cx="10515600" cy="1325563"/>
          </a:xfrm>
        </p:spPr>
        <p:txBody>
          <a:bodyPr>
            <a:normAutofit/>
          </a:bodyPr>
          <a:lstStyle>
            <a:lvl1pPr>
              <a:defRPr sz="3600">
                <a:latin typeface="Klavika Bold" panose="020B08060400000200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F41E95F-EA19-434C-9F3C-FBED9E23011E}"/>
              </a:ext>
            </a:extLst>
          </p:cNvPr>
          <p:cNvSpPr>
            <a:spLocks noGrp="1"/>
          </p:cNvSpPr>
          <p:nvPr>
            <p:ph type="body" idx="1"/>
          </p:nvPr>
        </p:nvSpPr>
        <p:spPr>
          <a:xfrm>
            <a:off x="839788" y="1681163"/>
            <a:ext cx="5157787" cy="823912"/>
          </a:xfrm>
        </p:spPr>
        <p:txBody>
          <a:bodyPr anchor="b"/>
          <a:lstStyle>
            <a:lvl1pPr marL="0" indent="0">
              <a:buNone/>
              <a:defRPr sz="2400" b="1">
                <a:latin typeface="Klavika Bold" panose="020B080604000002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B41FC55-A5D8-471D-9402-598AE55259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F430BE-C374-497F-95BD-782A03207E3F}"/>
              </a:ext>
            </a:extLst>
          </p:cNvPr>
          <p:cNvSpPr>
            <a:spLocks noGrp="1"/>
          </p:cNvSpPr>
          <p:nvPr>
            <p:ph type="body" sz="quarter" idx="3"/>
          </p:nvPr>
        </p:nvSpPr>
        <p:spPr>
          <a:xfrm>
            <a:off x="6172200" y="1681163"/>
            <a:ext cx="5183188" cy="823912"/>
          </a:xfrm>
        </p:spPr>
        <p:txBody>
          <a:bodyPr anchor="b"/>
          <a:lstStyle>
            <a:lvl1pPr marL="0" indent="0">
              <a:buNone/>
              <a:defRPr sz="2400" b="1">
                <a:latin typeface="Klavika Bold" panose="020B08060400000200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62809C2-32D3-416E-BB1D-8D39E302D6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33D23821-3DD7-CE33-C67B-DFBBF97B5797}"/>
              </a:ext>
            </a:extLst>
          </p:cNvPr>
          <p:cNvGrpSpPr/>
          <p:nvPr userDrawn="1"/>
        </p:nvGrpSpPr>
        <p:grpSpPr>
          <a:xfrm>
            <a:off x="0" y="5473156"/>
            <a:ext cx="12192000" cy="1392795"/>
            <a:chOff x="0" y="5473156"/>
            <a:chExt cx="12192000" cy="1392795"/>
          </a:xfrm>
        </p:grpSpPr>
        <p:pic>
          <p:nvPicPr>
            <p:cNvPr id="10" name="Graphic 9">
              <a:extLst>
                <a:ext uri="{FF2B5EF4-FFF2-40B4-BE49-F238E27FC236}">
                  <a16:creationId xmlns:a16="http://schemas.microsoft.com/office/drawing/2014/main" id="{73CAB175-4384-FAFF-4047-95C09BB5C3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473156"/>
              <a:ext cx="12192000" cy="1392795"/>
            </a:xfrm>
            <a:prstGeom prst="rect">
              <a:avLst/>
            </a:prstGeom>
          </p:spPr>
        </p:pic>
        <p:grpSp>
          <p:nvGrpSpPr>
            <p:cNvPr id="19" name="Group 18">
              <a:extLst>
                <a:ext uri="{FF2B5EF4-FFF2-40B4-BE49-F238E27FC236}">
                  <a16:creationId xmlns:a16="http://schemas.microsoft.com/office/drawing/2014/main" id="{7ED2DA28-321E-0883-1D42-A2E22C4A117D}"/>
                </a:ext>
              </a:extLst>
            </p:cNvPr>
            <p:cNvGrpSpPr/>
            <p:nvPr userDrawn="1"/>
          </p:nvGrpSpPr>
          <p:grpSpPr>
            <a:xfrm>
              <a:off x="2153923" y="6300785"/>
              <a:ext cx="8475977" cy="400110"/>
              <a:chOff x="1938023" y="6300785"/>
              <a:chExt cx="8475977" cy="400110"/>
            </a:xfrm>
          </p:grpSpPr>
          <p:sp>
            <p:nvSpPr>
              <p:cNvPr id="20" name="TextBox 19">
                <a:extLst>
                  <a:ext uri="{FF2B5EF4-FFF2-40B4-BE49-F238E27FC236}">
                    <a16:creationId xmlns:a16="http://schemas.microsoft.com/office/drawing/2014/main" id="{512CE051-067D-D328-6695-10903BCEB57B}"/>
                  </a:ext>
                </a:extLst>
              </p:cNvPr>
              <p:cNvSpPr txBox="1"/>
              <p:nvPr userDrawn="1"/>
            </p:nvSpPr>
            <p:spPr>
              <a:xfrm>
                <a:off x="1938023" y="6300785"/>
                <a:ext cx="1943851" cy="400110"/>
              </a:xfrm>
              <a:prstGeom prst="rect">
                <a:avLst/>
              </a:prstGeom>
              <a:noFill/>
            </p:spPr>
            <p:txBody>
              <a:bodyPr wrap="square" rtlCol="0">
                <a:spAutoFit/>
              </a:bodyPr>
              <a:lstStyle/>
              <a:p>
                <a:pPr algn="ctr"/>
                <a:r>
                  <a:rPr lang="en-US" sz="2000" dirty="0">
                    <a:latin typeface="Klavika Bold" panose="020B0806040000020004" pitchFamily="34" charset="0"/>
                  </a:rPr>
                  <a:t>September 14</a:t>
                </a:r>
              </a:p>
            </p:txBody>
          </p:sp>
          <p:sp>
            <p:nvSpPr>
              <p:cNvPr id="21" name="TextBox 20">
                <a:extLst>
                  <a:ext uri="{FF2B5EF4-FFF2-40B4-BE49-F238E27FC236}">
                    <a16:creationId xmlns:a16="http://schemas.microsoft.com/office/drawing/2014/main" id="{C7A9E6FA-39BD-7B1A-C33E-5B968C43F101}"/>
                  </a:ext>
                </a:extLst>
              </p:cNvPr>
              <p:cNvSpPr txBox="1"/>
              <p:nvPr userDrawn="1"/>
            </p:nvSpPr>
            <p:spPr>
              <a:xfrm>
                <a:off x="4480060" y="6300785"/>
                <a:ext cx="2666114" cy="400110"/>
              </a:xfrm>
              <a:prstGeom prst="rect">
                <a:avLst/>
              </a:prstGeom>
              <a:noFill/>
            </p:spPr>
            <p:txBody>
              <a:bodyPr wrap="none" rtlCol="0">
                <a:spAutoFit/>
              </a:bodyPr>
              <a:lstStyle/>
              <a:p>
                <a:r>
                  <a:rPr lang="en-US" sz="2000" dirty="0">
                    <a:latin typeface="Klavika Bold" panose="020B0806040000020004" pitchFamily="34" charset="0"/>
                  </a:rPr>
                  <a:t>LIFTING SHOCKERS UP</a:t>
                </a:r>
              </a:p>
            </p:txBody>
          </p:sp>
          <p:sp>
            <p:nvSpPr>
              <p:cNvPr id="22" name="TextBox 21">
                <a:extLst>
                  <a:ext uri="{FF2B5EF4-FFF2-40B4-BE49-F238E27FC236}">
                    <a16:creationId xmlns:a16="http://schemas.microsoft.com/office/drawing/2014/main" id="{7AA861AD-B782-0A83-ED80-50C770E777F7}"/>
                  </a:ext>
                </a:extLst>
              </p:cNvPr>
              <p:cNvSpPr txBox="1"/>
              <p:nvPr userDrawn="1"/>
            </p:nvSpPr>
            <p:spPr>
              <a:xfrm>
                <a:off x="7744358" y="6300785"/>
                <a:ext cx="2669642" cy="400110"/>
              </a:xfrm>
              <a:prstGeom prst="rect">
                <a:avLst/>
              </a:prstGeom>
              <a:noFill/>
            </p:spPr>
            <p:txBody>
              <a:bodyPr wrap="none" rtlCol="0">
                <a:spAutoFit/>
              </a:bodyPr>
              <a:lstStyle/>
              <a:p>
                <a:r>
                  <a:rPr lang="en-US" sz="2000" dirty="0">
                    <a:latin typeface="Klavika Bold" panose="020B0806040000020004" pitchFamily="34" charset="0"/>
                  </a:rPr>
                  <a:t>wichita.edu/</a:t>
                </a:r>
                <a:r>
                  <a:rPr lang="en-US" sz="2000" dirty="0" err="1">
                    <a:latin typeface="Klavika Bold" panose="020B0806040000020004" pitchFamily="34" charset="0"/>
                  </a:rPr>
                  <a:t>givingday</a:t>
                </a:r>
                <a:endParaRPr lang="en-US" sz="2000" dirty="0">
                  <a:latin typeface="Klavika Bold" panose="020B0806040000020004" pitchFamily="34" charset="0"/>
                </a:endParaRPr>
              </a:p>
            </p:txBody>
          </p:sp>
          <p:pic>
            <p:nvPicPr>
              <p:cNvPr id="23" name="Graphic 22">
                <a:extLst>
                  <a:ext uri="{FF2B5EF4-FFF2-40B4-BE49-F238E27FC236}">
                    <a16:creationId xmlns:a16="http://schemas.microsoft.com/office/drawing/2014/main" id="{09F25E9E-133B-7BA4-906C-A8BE960E019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61917" y="6300815"/>
                <a:ext cx="38100" cy="400050"/>
              </a:xfrm>
              <a:prstGeom prst="rect">
                <a:avLst/>
              </a:prstGeom>
            </p:spPr>
          </p:pic>
          <p:pic>
            <p:nvPicPr>
              <p:cNvPr id="24" name="Graphic 23">
                <a:extLst>
                  <a:ext uri="{FF2B5EF4-FFF2-40B4-BE49-F238E27FC236}">
                    <a16:creationId xmlns:a16="http://schemas.microsoft.com/office/drawing/2014/main" id="{27F4C945-4E6F-E0B1-0B77-64E20E664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26217" y="6300815"/>
                <a:ext cx="38100" cy="400050"/>
              </a:xfrm>
              <a:prstGeom prst="rect">
                <a:avLst/>
              </a:prstGeom>
            </p:spPr>
          </p:pic>
        </p:grpSp>
      </p:grpSp>
    </p:spTree>
    <p:extLst>
      <p:ext uri="{BB962C8B-B14F-4D97-AF65-F5344CB8AC3E}">
        <p14:creationId xmlns:p14="http://schemas.microsoft.com/office/powerpoint/2010/main" val="2891637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A2711-3E6A-47F3-8763-8A7EF57EFC60}"/>
              </a:ext>
            </a:extLst>
          </p:cNvPr>
          <p:cNvSpPr>
            <a:spLocks noGrp="1"/>
          </p:cNvSpPr>
          <p:nvPr>
            <p:ph type="title" hasCustomPrompt="1"/>
          </p:nvPr>
        </p:nvSpPr>
        <p:spPr/>
        <p:txBody>
          <a:bodyPr>
            <a:normAutofit/>
          </a:bodyPr>
          <a:lstStyle>
            <a:lvl1pPr algn="ctr">
              <a:defRPr sz="3600">
                <a:latin typeface="Klavika Bold" panose="020B0806040000020004" pitchFamily="34" charset="0"/>
              </a:defRPr>
            </a:lvl1pPr>
          </a:lstStyle>
          <a:p>
            <a:r>
              <a:rPr lang="en-US" dirty="0"/>
              <a:t>CLICK TO EDIT MASTER TITLE STYLE</a:t>
            </a:r>
          </a:p>
        </p:txBody>
      </p:sp>
      <p:grpSp>
        <p:nvGrpSpPr>
          <p:cNvPr id="3" name="Group 2">
            <a:extLst>
              <a:ext uri="{FF2B5EF4-FFF2-40B4-BE49-F238E27FC236}">
                <a16:creationId xmlns:a16="http://schemas.microsoft.com/office/drawing/2014/main" id="{BA0702DE-6E4C-BDE5-B7B4-CB473739F51A}"/>
              </a:ext>
            </a:extLst>
          </p:cNvPr>
          <p:cNvGrpSpPr/>
          <p:nvPr userDrawn="1"/>
        </p:nvGrpSpPr>
        <p:grpSpPr>
          <a:xfrm>
            <a:off x="0" y="5473156"/>
            <a:ext cx="12192000" cy="1392795"/>
            <a:chOff x="0" y="5473156"/>
            <a:chExt cx="12192000" cy="1392795"/>
          </a:xfrm>
        </p:grpSpPr>
        <p:pic>
          <p:nvPicPr>
            <p:cNvPr id="6" name="Graphic 5">
              <a:extLst>
                <a:ext uri="{FF2B5EF4-FFF2-40B4-BE49-F238E27FC236}">
                  <a16:creationId xmlns:a16="http://schemas.microsoft.com/office/drawing/2014/main" id="{CF4B450A-D8F7-749E-68A8-9B1D0079C6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473156"/>
              <a:ext cx="12192000" cy="1392795"/>
            </a:xfrm>
            <a:prstGeom prst="rect">
              <a:avLst/>
            </a:prstGeom>
          </p:spPr>
        </p:pic>
        <p:grpSp>
          <p:nvGrpSpPr>
            <p:cNvPr id="15" name="Group 14">
              <a:extLst>
                <a:ext uri="{FF2B5EF4-FFF2-40B4-BE49-F238E27FC236}">
                  <a16:creationId xmlns:a16="http://schemas.microsoft.com/office/drawing/2014/main" id="{035CC6BC-93D3-EF66-5BA6-B61B8ABC9CCD}"/>
                </a:ext>
              </a:extLst>
            </p:cNvPr>
            <p:cNvGrpSpPr/>
            <p:nvPr userDrawn="1"/>
          </p:nvGrpSpPr>
          <p:grpSpPr>
            <a:xfrm>
              <a:off x="2153923" y="6300785"/>
              <a:ext cx="8475977" cy="400110"/>
              <a:chOff x="1938023" y="6300785"/>
              <a:chExt cx="8475977" cy="400110"/>
            </a:xfrm>
          </p:grpSpPr>
          <p:sp>
            <p:nvSpPr>
              <p:cNvPr id="16" name="TextBox 15">
                <a:extLst>
                  <a:ext uri="{FF2B5EF4-FFF2-40B4-BE49-F238E27FC236}">
                    <a16:creationId xmlns:a16="http://schemas.microsoft.com/office/drawing/2014/main" id="{628DA062-8CE3-98BC-93C9-155042F863C6}"/>
                  </a:ext>
                </a:extLst>
              </p:cNvPr>
              <p:cNvSpPr txBox="1"/>
              <p:nvPr userDrawn="1"/>
            </p:nvSpPr>
            <p:spPr>
              <a:xfrm>
                <a:off x="1938023" y="6300785"/>
                <a:ext cx="1943851" cy="400110"/>
              </a:xfrm>
              <a:prstGeom prst="rect">
                <a:avLst/>
              </a:prstGeom>
              <a:noFill/>
            </p:spPr>
            <p:txBody>
              <a:bodyPr wrap="square" rtlCol="0">
                <a:spAutoFit/>
              </a:bodyPr>
              <a:lstStyle/>
              <a:p>
                <a:pPr algn="ctr"/>
                <a:r>
                  <a:rPr lang="en-US" sz="2000" dirty="0">
                    <a:latin typeface="Klavika Bold" panose="020B0806040000020004" pitchFamily="34" charset="0"/>
                  </a:rPr>
                  <a:t>September 14</a:t>
                </a:r>
              </a:p>
            </p:txBody>
          </p:sp>
          <p:sp>
            <p:nvSpPr>
              <p:cNvPr id="17" name="TextBox 16">
                <a:extLst>
                  <a:ext uri="{FF2B5EF4-FFF2-40B4-BE49-F238E27FC236}">
                    <a16:creationId xmlns:a16="http://schemas.microsoft.com/office/drawing/2014/main" id="{8B087F85-898A-02FD-A621-06EDF2CF90E3}"/>
                  </a:ext>
                </a:extLst>
              </p:cNvPr>
              <p:cNvSpPr txBox="1"/>
              <p:nvPr userDrawn="1"/>
            </p:nvSpPr>
            <p:spPr>
              <a:xfrm>
                <a:off x="4480060" y="6300785"/>
                <a:ext cx="2666114" cy="400110"/>
              </a:xfrm>
              <a:prstGeom prst="rect">
                <a:avLst/>
              </a:prstGeom>
              <a:noFill/>
            </p:spPr>
            <p:txBody>
              <a:bodyPr wrap="none" rtlCol="0">
                <a:spAutoFit/>
              </a:bodyPr>
              <a:lstStyle/>
              <a:p>
                <a:r>
                  <a:rPr lang="en-US" sz="2000" dirty="0">
                    <a:latin typeface="Klavika Bold" panose="020B0806040000020004" pitchFamily="34" charset="0"/>
                  </a:rPr>
                  <a:t>LIFTING SHOCKERS UP</a:t>
                </a:r>
              </a:p>
            </p:txBody>
          </p:sp>
          <p:sp>
            <p:nvSpPr>
              <p:cNvPr id="18" name="TextBox 17">
                <a:extLst>
                  <a:ext uri="{FF2B5EF4-FFF2-40B4-BE49-F238E27FC236}">
                    <a16:creationId xmlns:a16="http://schemas.microsoft.com/office/drawing/2014/main" id="{8B8BE093-A345-C54F-3129-A370EA915688}"/>
                  </a:ext>
                </a:extLst>
              </p:cNvPr>
              <p:cNvSpPr txBox="1"/>
              <p:nvPr userDrawn="1"/>
            </p:nvSpPr>
            <p:spPr>
              <a:xfrm>
                <a:off x="7744358" y="6300785"/>
                <a:ext cx="2669642" cy="400110"/>
              </a:xfrm>
              <a:prstGeom prst="rect">
                <a:avLst/>
              </a:prstGeom>
              <a:noFill/>
            </p:spPr>
            <p:txBody>
              <a:bodyPr wrap="none" rtlCol="0">
                <a:spAutoFit/>
              </a:bodyPr>
              <a:lstStyle/>
              <a:p>
                <a:r>
                  <a:rPr lang="en-US" sz="2000" dirty="0">
                    <a:latin typeface="Klavika Bold" panose="020B0806040000020004" pitchFamily="34" charset="0"/>
                  </a:rPr>
                  <a:t>wichita.edu/</a:t>
                </a:r>
                <a:r>
                  <a:rPr lang="en-US" sz="2000" dirty="0" err="1">
                    <a:latin typeface="Klavika Bold" panose="020B0806040000020004" pitchFamily="34" charset="0"/>
                  </a:rPr>
                  <a:t>givingday</a:t>
                </a:r>
                <a:endParaRPr lang="en-US" sz="2000" dirty="0">
                  <a:latin typeface="Klavika Bold" panose="020B0806040000020004" pitchFamily="34" charset="0"/>
                </a:endParaRPr>
              </a:p>
            </p:txBody>
          </p:sp>
          <p:pic>
            <p:nvPicPr>
              <p:cNvPr id="19" name="Graphic 18">
                <a:extLst>
                  <a:ext uri="{FF2B5EF4-FFF2-40B4-BE49-F238E27FC236}">
                    <a16:creationId xmlns:a16="http://schemas.microsoft.com/office/drawing/2014/main" id="{47E4E8C5-2FDC-F598-6590-FFE5202EAB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61917" y="6300815"/>
                <a:ext cx="38100" cy="400050"/>
              </a:xfrm>
              <a:prstGeom prst="rect">
                <a:avLst/>
              </a:prstGeom>
            </p:spPr>
          </p:pic>
          <p:pic>
            <p:nvPicPr>
              <p:cNvPr id="20" name="Graphic 19">
                <a:extLst>
                  <a:ext uri="{FF2B5EF4-FFF2-40B4-BE49-F238E27FC236}">
                    <a16:creationId xmlns:a16="http://schemas.microsoft.com/office/drawing/2014/main" id="{4AAB7F17-DC21-3E74-B817-92C640F2C2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26217" y="6300815"/>
                <a:ext cx="38100" cy="400050"/>
              </a:xfrm>
              <a:prstGeom prst="rect">
                <a:avLst/>
              </a:prstGeom>
            </p:spPr>
          </p:pic>
        </p:grpSp>
      </p:grpSp>
    </p:spTree>
    <p:extLst>
      <p:ext uri="{BB962C8B-B14F-4D97-AF65-F5344CB8AC3E}">
        <p14:creationId xmlns:p14="http://schemas.microsoft.com/office/powerpoint/2010/main" val="2630097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78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58B-7BA6-4DA4-BA8B-B3A6D5B3CEB5}"/>
              </a:ext>
            </a:extLst>
          </p:cNvPr>
          <p:cNvSpPr>
            <a:spLocks noGrp="1"/>
          </p:cNvSpPr>
          <p:nvPr>
            <p:ph type="title"/>
          </p:nvPr>
        </p:nvSpPr>
        <p:spPr>
          <a:xfrm>
            <a:off x="839788" y="457200"/>
            <a:ext cx="3932237" cy="1600200"/>
          </a:xfrm>
        </p:spPr>
        <p:txBody>
          <a:bodyPr anchor="b"/>
          <a:lstStyle>
            <a:lvl1pPr>
              <a:defRPr sz="3200">
                <a:latin typeface="Klavika Bold" panose="020B08060400000200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1C3EC8F-19F1-4F52-88ED-93972D678B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EBF7AA-07CB-48D8-BF8D-A8645EA3A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oup 7">
            <a:extLst>
              <a:ext uri="{FF2B5EF4-FFF2-40B4-BE49-F238E27FC236}">
                <a16:creationId xmlns:a16="http://schemas.microsoft.com/office/drawing/2014/main" id="{DC608E21-606E-5D83-1FBC-48493CD28CB3}"/>
              </a:ext>
            </a:extLst>
          </p:cNvPr>
          <p:cNvGrpSpPr/>
          <p:nvPr userDrawn="1"/>
        </p:nvGrpSpPr>
        <p:grpSpPr>
          <a:xfrm>
            <a:off x="0" y="5473156"/>
            <a:ext cx="12192000" cy="1392795"/>
            <a:chOff x="0" y="5473156"/>
            <a:chExt cx="12192000" cy="1392795"/>
          </a:xfrm>
        </p:grpSpPr>
        <p:pic>
          <p:nvPicPr>
            <p:cNvPr id="16" name="Graphic 15">
              <a:extLst>
                <a:ext uri="{FF2B5EF4-FFF2-40B4-BE49-F238E27FC236}">
                  <a16:creationId xmlns:a16="http://schemas.microsoft.com/office/drawing/2014/main" id="{EED2E690-DA18-84EC-CE07-B656FB844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473156"/>
              <a:ext cx="12192000" cy="1392795"/>
            </a:xfrm>
            <a:prstGeom prst="rect">
              <a:avLst/>
            </a:prstGeom>
          </p:spPr>
        </p:pic>
        <p:grpSp>
          <p:nvGrpSpPr>
            <p:cNvPr id="17" name="Group 16">
              <a:extLst>
                <a:ext uri="{FF2B5EF4-FFF2-40B4-BE49-F238E27FC236}">
                  <a16:creationId xmlns:a16="http://schemas.microsoft.com/office/drawing/2014/main" id="{67CE796B-2FC6-FABF-CC02-4F753223148F}"/>
                </a:ext>
              </a:extLst>
            </p:cNvPr>
            <p:cNvGrpSpPr/>
            <p:nvPr userDrawn="1"/>
          </p:nvGrpSpPr>
          <p:grpSpPr>
            <a:xfrm>
              <a:off x="2153923" y="6300785"/>
              <a:ext cx="8475977" cy="400110"/>
              <a:chOff x="1938023" y="6300785"/>
              <a:chExt cx="8475977" cy="400110"/>
            </a:xfrm>
          </p:grpSpPr>
          <p:sp>
            <p:nvSpPr>
              <p:cNvPr id="18" name="TextBox 17">
                <a:extLst>
                  <a:ext uri="{FF2B5EF4-FFF2-40B4-BE49-F238E27FC236}">
                    <a16:creationId xmlns:a16="http://schemas.microsoft.com/office/drawing/2014/main" id="{405DC413-47E5-A3F2-6BB1-5AED9A406D4D}"/>
                  </a:ext>
                </a:extLst>
              </p:cNvPr>
              <p:cNvSpPr txBox="1"/>
              <p:nvPr userDrawn="1"/>
            </p:nvSpPr>
            <p:spPr>
              <a:xfrm>
                <a:off x="1938023" y="6300785"/>
                <a:ext cx="1943851" cy="400110"/>
              </a:xfrm>
              <a:prstGeom prst="rect">
                <a:avLst/>
              </a:prstGeom>
              <a:noFill/>
            </p:spPr>
            <p:txBody>
              <a:bodyPr wrap="square" rtlCol="0">
                <a:spAutoFit/>
              </a:bodyPr>
              <a:lstStyle/>
              <a:p>
                <a:pPr algn="ctr"/>
                <a:r>
                  <a:rPr lang="en-US" sz="2000" dirty="0">
                    <a:latin typeface="Klavika Bold" panose="020B0806040000020004" pitchFamily="34" charset="0"/>
                  </a:rPr>
                  <a:t>September 14</a:t>
                </a:r>
              </a:p>
            </p:txBody>
          </p:sp>
          <p:sp>
            <p:nvSpPr>
              <p:cNvPr id="19" name="TextBox 18">
                <a:extLst>
                  <a:ext uri="{FF2B5EF4-FFF2-40B4-BE49-F238E27FC236}">
                    <a16:creationId xmlns:a16="http://schemas.microsoft.com/office/drawing/2014/main" id="{E55F4930-6421-5255-49A6-C21348FA67F5}"/>
                  </a:ext>
                </a:extLst>
              </p:cNvPr>
              <p:cNvSpPr txBox="1"/>
              <p:nvPr userDrawn="1"/>
            </p:nvSpPr>
            <p:spPr>
              <a:xfrm>
                <a:off x="4480060" y="6300785"/>
                <a:ext cx="2666114" cy="400110"/>
              </a:xfrm>
              <a:prstGeom prst="rect">
                <a:avLst/>
              </a:prstGeom>
              <a:noFill/>
            </p:spPr>
            <p:txBody>
              <a:bodyPr wrap="none" rtlCol="0">
                <a:spAutoFit/>
              </a:bodyPr>
              <a:lstStyle/>
              <a:p>
                <a:r>
                  <a:rPr lang="en-US" sz="2000" dirty="0">
                    <a:latin typeface="Klavika Bold" panose="020B0806040000020004" pitchFamily="34" charset="0"/>
                  </a:rPr>
                  <a:t>LIFTING SHOCKERS UP</a:t>
                </a:r>
              </a:p>
            </p:txBody>
          </p:sp>
          <p:sp>
            <p:nvSpPr>
              <p:cNvPr id="20" name="TextBox 19">
                <a:extLst>
                  <a:ext uri="{FF2B5EF4-FFF2-40B4-BE49-F238E27FC236}">
                    <a16:creationId xmlns:a16="http://schemas.microsoft.com/office/drawing/2014/main" id="{DEEE54F1-837C-2C95-6CEF-C8C282A5B752}"/>
                  </a:ext>
                </a:extLst>
              </p:cNvPr>
              <p:cNvSpPr txBox="1"/>
              <p:nvPr userDrawn="1"/>
            </p:nvSpPr>
            <p:spPr>
              <a:xfrm>
                <a:off x="7744358" y="6300785"/>
                <a:ext cx="2669642" cy="400110"/>
              </a:xfrm>
              <a:prstGeom prst="rect">
                <a:avLst/>
              </a:prstGeom>
              <a:noFill/>
            </p:spPr>
            <p:txBody>
              <a:bodyPr wrap="none" rtlCol="0">
                <a:spAutoFit/>
              </a:bodyPr>
              <a:lstStyle/>
              <a:p>
                <a:r>
                  <a:rPr lang="en-US" sz="2000" dirty="0">
                    <a:latin typeface="Klavika Bold" panose="020B0806040000020004" pitchFamily="34" charset="0"/>
                  </a:rPr>
                  <a:t>wichita.edu/</a:t>
                </a:r>
                <a:r>
                  <a:rPr lang="en-US" sz="2000" dirty="0" err="1">
                    <a:latin typeface="Klavika Bold" panose="020B0806040000020004" pitchFamily="34" charset="0"/>
                  </a:rPr>
                  <a:t>givingday</a:t>
                </a:r>
                <a:endParaRPr lang="en-US" sz="2000" dirty="0">
                  <a:latin typeface="Klavika Bold" panose="020B0806040000020004" pitchFamily="34" charset="0"/>
                </a:endParaRPr>
              </a:p>
            </p:txBody>
          </p:sp>
          <p:pic>
            <p:nvPicPr>
              <p:cNvPr id="21" name="Graphic 20">
                <a:extLst>
                  <a:ext uri="{FF2B5EF4-FFF2-40B4-BE49-F238E27FC236}">
                    <a16:creationId xmlns:a16="http://schemas.microsoft.com/office/drawing/2014/main" id="{A2DEB85F-9181-91EC-27BD-1FD8E01D8B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61917" y="6300815"/>
                <a:ext cx="38100" cy="400050"/>
              </a:xfrm>
              <a:prstGeom prst="rect">
                <a:avLst/>
              </a:prstGeom>
            </p:spPr>
          </p:pic>
          <p:pic>
            <p:nvPicPr>
              <p:cNvPr id="22" name="Graphic 21">
                <a:extLst>
                  <a:ext uri="{FF2B5EF4-FFF2-40B4-BE49-F238E27FC236}">
                    <a16:creationId xmlns:a16="http://schemas.microsoft.com/office/drawing/2014/main" id="{8556AD76-BAE9-C936-8733-A76C3A8FC9D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26217" y="6300815"/>
                <a:ext cx="38100" cy="400050"/>
              </a:xfrm>
              <a:prstGeom prst="rect">
                <a:avLst/>
              </a:prstGeom>
            </p:spPr>
          </p:pic>
        </p:grpSp>
      </p:grpSp>
    </p:spTree>
    <p:extLst>
      <p:ext uri="{BB962C8B-B14F-4D97-AF65-F5344CB8AC3E}">
        <p14:creationId xmlns:p14="http://schemas.microsoft.com/office/powerpoint/2010/main" val="1769035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08F7-3DE6-465B-8470-CAD1EDDC282F}"/>
              </a:ext>
            </a:extLst>
          </p:cNvPr>
          <p:cNvSpPr>
            <a:spLocks noGrp="1"/>
          </p:cNvSpPr>
          <p:nvPr>
            <p:ph type="title"/>
          </p:nvPr>
        </p:nvSpPr>
        <p:spPr>
          <a:xfrm>
            <a:off x="839788" y="457200"/>
            <a:ext cx="3932237" cy="1600200"/>
          </a:xfrm>
        </p:spPr>
        <p:txBody>
          <a:bodyPr anchor="b"/>
          <a:lstStyle>
            <a:lvl1pPr>
              <a:defRPr sz="3200">
                <a:latin typeface="Klavika Bold" panose="020B08060400000200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EC9D885B-CA92-4280-A620-31435B866D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A9599C-142F-4EA9-9EAD-1109DA7FD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oup 7">
            <a:extLst>
              <a:ext uri="{FF2B5EF4-FFF2-40B4-BE49-F238E27FC236}">
                <a16:creationId xmlns:a16="http://schemas.microsoft.com/office/drawing/2014/main" id="{90EB053E-F2D2-1FD5-E4FD-0D44CA4D51BA}"/>
              </a:ext>
            </a:extLst>
          </p:cNvPr>
          <p:cNvGrpSpPr/>
          <p:nvPr userDrawn="1"/>
        </p:nvGrpSpPr>
        <p:grpSpPr>
          <a:xfrm>
            <a:off x="0" y="5473156"/>
            <a:ext cx="12192000" cy="1392795"/>
            <a:chOff x="0" y="5473156"/>
            <a:chExt cx="12192000" cy="1392795"/>
          </a:xfrm>
        </p:grpSpPr>
        <p:pic>
          <p:nvPicPr>
            <p:cNvPr id="16" name="Graphic 15">
              <a:extLst>
                <a:ext uri="{FF2B5EF4-FFF2-40B4-BE49-F238E27FC236}">
                  <a16:creationId xmlns:a16="http://schemas.microsoft.com/office/drawing/2014/main" id="{58C45633-A02C-C884-EBD0-790C92A5E4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473156"/>
              <a:ext cx="12192000" cy="1392795"/>
            </a:xfrm>
            <a:prstGeom prst="rect">
              <a:avLst/>
            </a:prstGeom>
          </p:spPr>
        </p:pic>
        <p:grpSp>
          <p:nvGrpSpPr>
            <p:cNvPr id="17" name="Group 16">
              <a:extLst>
                <a:ext uri="{FF2B5EF4-FFF2-40B4-BE49-F238E27FC236}">
                  <a16:creationId xmlns:a16="http://schemas.microsoft.com/office/drawing/2014/main" id="{710E3DC2-C38C-8589-A21E-C360D016719A}"/>
                </a:ext>
              </a:extLst>
            </p:cNvPr>
            <p:cNvGrpSpPr/>
            <p:nvPr userDrawn="1"/>
          </p:nvGrpSpPr>
          <p:grpSpPr>
            <a:xfrm>
              <a:off x="2153923" y="6300785"/>
              <a:ext cx="8475977" cy="400110"/>
              <a:chOff x="1938023" y="6300785"/>
              <a:chExt cx="8475977" cy="400110"/>
            </a:xfrm>
          </p:grpSpPr>
          <p:sp>
            <p:nvSpPr>
              <p:cNvPr id="18" name="TextBox 17">
                <a:extLst>
                  <a:ext uri="{FF2B5EF4-FFF2-40B4-BE49-F238E27FC236}">
                    <a16:creationId xmlns:a16="http://schemas.microsoft.com/office/drawing/2014/main" id="{9A853D8A-A840-3B09-DD0C-5A78ADF8D2C0}"/>
                  </a:ext>
                </a:extLst>
              </p:cNvPr>
              <p:cNvSpPr txBox="1"/>
              <p:nvPr userDrawn="1"/>
            </p:nvSpPr>
            <p:spPr>
              <a:xfrm>
                <a:off x="1938023" y="6300785"/>
                <a:ext cx="1943851" cy="400110"/>
              </a:xfrm>
              <a:prstGeom prst="rect">
                <a:avLst/>
              </a:prstGeom>
              <a:noFill/>
            </p:spPr>
            <p:txBody>
              <a:bodyPr wrap="square" rtlCol="0">
                <a:spAutoFit/>
              </a:bodyPr>
              <a:lstStyle/>
              <a:p>
                <a:pPr algn="ctr"/>
                <a:r>
                  <a:rPr lang="en-US" sz="2000" dirty="0">
                    <a:latin typeface="Klavika Bold" panose="020B0806040000020004" pitchFamily="34" charset="0"/>
                  </a:rPr>
                  <a:t>September 14</a:t>
                </a:r>
              </a:p>
            </p:txBody>
          </p:sp>
          <p:sp>
            <p:nvSpPr>
              <p:cNvPr id="19" name="TextBox 18">
                <a:extLst>
                  <a:ext uri="{FF2B5EF4-FFF2-40B4-BE49-F238E27FC236}">
                    <a16:creationId xmlns:a16="http://schemas.microsoft.com/office/drawing/2014/main" id="{1A041555-BE35-2B31-E935-B19D8D2C0F6F}"/>
                  </a:ext>
                </a:extLst>
              </p:cNvPr>
              <p:cNvSpPr txBox="1"/>
              <p:nvPr userDrawn="1"/>
            </p:nvSpPr>
            <p:spPr>
              <a:xfrm>
                <a:off x="4480060" y="6300785"/>
                <a:ext cx="2666114" cy="400110"/>
              </a:xfrm>
              <a:prstGeom prst="rect">
                <a:avLst/>
              </a:prstGeom>
              <a:noFill/>
            </p:spPr>
            <p:txBody>
              <a:bodyPr wrap="none" rtlCol="0">
                <a:spAutoFit/>
              </a:bodyPr>
              <a:lstStyle/>
              <a:p>
                <a:r>
                  <a:rPr lang="en-US" sz="2000" dirty="0">
                    <a:latin typeface="Klavika Bold" panose="020B0806040000020004" pitchFamily="34" charset="0"/>
                  </a:rPr>
                  <a:t>LIFTING SHOCKERS UP</a:t>
                </a:r>
              </a:p>
            </p:txBody>
          </p:sp>
          <p:sp>
            <p:nvSpPr>
              <p:cNvPr id="20" name="TextBox 19">
                <a:extLst>
                  <a:ext uri="{FF2B5EF4-FFF2-40B4-BE49-F238E27FC236}">
                    <a16:creationId xmlns:a16="http://schemas.microsoft.com/office/drawing/2014/main" id="{1B7535C2-0391-8F17-6C0A-7D50D0CD7AC7}"/>
                  </a:ext>
                </a:extLst>
              </p:cNvPr>
              <p:cNvSpPr txBox="1"/>
              <p:nvPr userDrawn="1"/>
            </p:nvSpPr>
            <p:spPr>
              <a:xfrm>
                <a:off x="7744358" y="6300785"/>
                <a:ext cx="2669642" cy="400110"/>
              </a:xfrm>
              <a:prstGeom prst="rect">
                <a:avLst/>
              </a:prstGeom>
              <a:noFill/>
            </p:spPr>
            <p:txBody>
              <a:bodyPr wrap="none" rtlCol="0">
                <a:spAutoFit/>
              </a:bodyPr>
              <a:lstStyle/>
              <a:p>
                <a:r>
                  <a:rPr lang="en-US" sz="2000" dirty="0">
                    <a:latin typeface="Klavika Bold" panose="020B0806040000020004" pitchFamily="34" charset="0"/>
                  </a:rPr>
                  <a:t>wichita.edu/</a:t>
                </a:r>
                <a:r>
                  <a:rPr lang="en-US" sz="2000" dirty="0" err="1">
                    <a:latin typeface="Klavika Bold" panose="020B0806040000020004" pitchFamily="34" charset="0"/>
                  </a:rPr>
                  <a:t>givingday</a:t>
                </a:r>
                <a:endParaRPr lang="en-US" sz="2000" dirty="0">
                  <a:latin typeface="Klavika Bold" panose="020B0806040000020004" pitchFamily="34" charset="0"/>
                </a:endParaRPr>
              </a:p>
            </p:txBody>
          </p:sp>
          <p:pic>
            <p:nvPicPr>
              <p:cNvPr id="21" name="Graphic 20">
                <a:extLst>
                  <a:ext uri="{FF2B5EF4-FFF2-40B4-BE49-F238E27FC236}">
                    <a16:creationId xmlns:a16="http://schemas.microsoft.com/office/drawing/2014/main" id="{1D9AF7B4-F9E2-54C9-FED6-402E11FAD9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161917" y="6300815"/>
                <a:ext cx="38100" cy="400050"/>
              </a:xfrm>
              <a:prstGeom prst="rect">
                <a:avLst/>
              </a:prstGeom>
            </p:spPr>
          </p:pic>
          <p:pic>
            <p:nvPicPr>
              <p:cNvPr id="22" name="Graphic 21">
                <a:extLst>
                  <a:ext uri="{FF2B5EF4-FFF2-40B4-BE49-F238E27FC236}">
                    <a16:creationId xmlns:a16="http://schemas.microsoft.com/office/drawing/2014/main" id="{D679B296-3F93-05EE-4DD7-C1ACE2E6DA4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426217" y="6300815"/>
                <a:ext cx="38100" cy="400050"/>
              </a:xfrm>
              <a:prstGeom prst="rect">
                <a:avLst/>
              </a:prstGeom>
            </p:spPr>
          </p:pic>
        </p:grpSp>
      </p:grpSp>
    </p:spTree>
    <p:extLst>
      <p:ext uri="{BB962C8B-B14F-4D97-AF65-F5344CB8AC3E}">
        <p14:creationId xmlns:p14="http://schemas.microsoft.com/office/powerpoint/2010/main" val="2830126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3BC3-7845-4E6D-80A0-39E9E2663B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E502C03-C466-469D-858A-71FE3B0F93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B595CD-B763-47C4-A185-54A8FC0AE0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9BDEB-5F18-4CF4-B120-B86B8FBAA820}" type="datetimeFigureOut">
              <a:rPr lang="en-US" smtClean="0"/>
              <a:t>8/28/2023</a:t>
            </a:fld>
            <a:endParaRPr lang="en-US"/>
          </a:p>
        </p:txBody>
      </p:sp>
      <p:sp>
        <p:nvSpPr>
          <p:cNvPr id="5" name="Footer Placeholder 4">
            <a:extLst>
              <a:ext uri="{FF2B5EF4-FFF2-40B4-BE49-F238E27FC236}">
                <a16:creationId xmlns:a16="http://schemas.microsoft.com/office/drawing/2014/main" id="{110A7722-BADC-4B74-B204-15826289BB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885F5-EDFE-4838-A038-C0A8196C1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554B31-8A74-4144-BB36-21A1DB64683D}" type="slidenum">
              <a:rPr lang="en-US" smtClean="0"/>
              <a:t>‹#›</a:t>
            </a:fld>
            <a:endParaRPr lang="en-US"/>
          </a:p>
        </p:txBody>
      </p:sp>
    </p:spTree>
    <p:extLst>
      <p:ext uri="{BB962C8B-B14F-4D97-AF65-F5344CB8AC3E}">
        <p14:creationId xmlns:p14="http://schemas.microsoft.com/office/powerpoint/2010/main" val="859034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effectLst/>
          <a:latin typeface="Klavika Bold" panose="020B080604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www.foundation.wichita.edu/ambassadortoolki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53C9CF64-1B84-B0FB-714E-815A08E9129F}"/>
              </a:ext>
            </a:extLst>
          </p:cNvPr>
          <p:cNvGraphicFramePr>
            <a:graphicFrameLocks noChangeAspect="1"/>
          </p:cNvGraphicFramePr>
          <p:nvPr>
            <p:extLst>
              <p:ext uri="{D42A27DB-BD31-4B8C-83A1-F6EECF244321}">
                <p14:modId xmlns:p14="http://schemas.microsoft.com/office/powerpoint/2010/main" val="3375620316"/>
              </p:ext>
            </p:extLst>
          </p:nvPr>
        </p:nvGraphicFramePr>
        <p:xfrm>
          <a:off x="0" y="-6350"/>
          <a:ext cx="12192000" cy="6867526"/>
        </p:xfrm>
        <a:graphic>
          <a:graphicData uri="http://schemas.openxmlformats.org/presentationml/2006/ole">
            <mc:AlternateContent xmlns:mc="http://schemas.openxmlformats.org/markup-compatibility/2006">
              <mc:Choice xmlns:v="urn:schemas-microsoft-com:vml" Requires="v">
                <p:oleObj r:id="rId2" imgW="16253640" imgH="9142560" progId="">
                  <p:embed/>
                </p:oleObj>
              </mc:Choice>
              <mc:Fallback>
                <p:oleObj r:id="rId2" imgW="16253640" imgH="9142560" progId="">
                  <p:embed/>
                  <p:pic>
                    <p:nvPicPr>
                      <p:cNvPr id="0" name=""/>
                      <p:cNvPicPr/>
                      <p:nvPr/>
                    </p:nvPicPr>
                    <p:blipFill>
                      <a:blip r:embed="rId3"/>
                      <a:stretch>
                        <a:fillRect/>
                      </a:stretch>
                    </p:blipFill>
                    <p:spPr>
                      <a:xfrm>
                        <a:off x="0" y="-6350"/>
                        <a:ext cx="12192000" cy="6867526"/>
                      </a:xfrm>
                      <a:prstGeom prst="rect">
                        <a:avLst/>
                      </a:prstGeom>
                    </p:spPr>
                  </p:pic>
                </p:oleObj>
              </mc:Fallback>
            </mc:AlternateContent>
          </a:graphicData>
        </a:graphic>
      </p:graphicFrame>
      <p:pic>
        <p:nvPicPr>
          <p:cNvPr id="8" name="Graphic 7">
            <a:extLst>
              <a:ext uri="{FF2B5EF4-FFF2-40B4-BE49-F238E27FC236}">
                <a16:creationId xmlns:a16="http://schemas.microsoft.com/office/drawing/2014/main" id="{F5C869BB-7ECB-68F6-9D36-BC4BAED3EC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69573" y="1096803"/>
            <a:ext cx="3452854" cy="3500371"/>
          </a:xfrm>
          <a:prstGeom prst="rect">
            <a:avLst/>
          </a:prstGeom>
        </p:spPr>
      </p:pic>
      <p:pic>
        <p:nvPicPr>
          <p:cNvPr id="11" name="Picture 10" descr="A picture containing text, font, logo, graphics&#10;&#10;Description automatically generated">
            <a:extLst>
              <a:ext uri="{FF2B5EF4-FFF2-40B4-BE49-F238E27FC236}">
                <a16:creationId xmlns:a16="http://schemas.microsoft.com/office/drawing/2014/main" id="{E6DAF9C5-3CA5-9BE5-1275-C867EDF83CF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20621" y="5070790"/>
            <a:ext cx="1750758" cy="1313594"/>
          </a:xfrm>
          <a:prstGeom prst="rect">
            <a:avLst/>
          </a:prstGeom>
        </p:spPr>
      </p:pic>
    </p:spTree>
    <p:extLst>
      <p:ext uri="{BB962C8B-B14F-4D97-AF65-F5344CB8AC3E}">
        <p14:creationId xmlns:p14="http://schemas.microsoft.com/office/powerpoint/2010/main" val="2120743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07EB9C-364D-4D6B-B6A9-A635F00AF44E}"/>
              </a:ext>
            </a:extLst>
          </p:cNvPr>
          <p:cNvSpPr>
            <a:spLocks noGrp="1"/>
          </p:cNvSpPr>
          <p:nvPr>
            <p:ph type="title"/>
          </p:nvPr>
        </p:nvSpPr>
        <p:spPr>
          <a:xfrm>
            <a:off x="763570" y="291588"/>
            <a:ext cx="10515600" cy="1325563"/>
          </a:xfrm>
        </p:spPr>
        <p:txBody>
          <a:bodyPr/>
          <a:lstStyle/>
          <a:p>
            <a:r>
              <a:rPr lang="en-US" dirty="0"/>
              <a:t>FOUNDERS’ DAY SUPPORT TEAM</a:t>
            </a:r>
          </a:p>
        </p:txBody>
      </p:sp>
      <p:sp>
        <p:nvSpPr>
          <p:cNvPr id="7" name="TextBox 6">
            <a:extLst>
              <a:ext uri="{FF2B5EF4-FFF2-40B4-BE49-F238E27FC236}">
                <a16:creationId xmlns:a16="http://schemas.microsoft.com/office/drawing/2014/main" id="{07E0BC58-94D1-6C56-5C96-4381DC257628}"/>
              </a:ext>
            </a:extLst>
          </p:cNvPr>
          <p:cNvSpPr txBox="1"/>
          <p:nvPr/>
        </p:nvSpPr>
        <p:spPr>
          <a:xfrm>
            <a:off x="763570" y="1305770"/>
            <a:ext cx="9809180" cy="830997"/>
          </a:xfrm>
          <a:prstGeom prst="rect">
            <a:avLst/>
          </a:prstGeom>
          <a:noFill/>
        </p:spPr>
        <p:txBody>
          <a:bodyPr wrap="square">
            <a:spAutoFit/>
          </a:bodyPr>
          <a:lstStyle/>
          <a:p>
            <a:r>
              <a:rPr lang="en-US" sz="2400" dirty="0"/>
              <a:t>We are available to answer questions or set up a team-specific meeting to share more about how to have a successful Founders’ Day.</a:t>
            </a:r>
          </a:p>
        </p:txBody>
      </p:sp>
      <p:sp>
        <p:nvSpPr>
          <p:cNvPr id="19" name="TextBox 18">
            <a:extLst>
              <a:ext uri="{FF2B5EF4-FFF2-40B4-BE49-F238E27FC236}">
                <a16:creationId xmlns:a16="http://schemas.microsoft.com/office/drawing/2014/main" id="{76772C3C-27F4-F5AE-635A-0A462B96AA70}"/>
              </a:ext>
            </a:extLst>
          </p:cNvPr>
          <p:cNvSpPr txBox="1"/>
          <p:nvPr/>
        </p:nvSpPr>
        <p:spPr>
          <a:xfrm>
            <a:off x="1020745" y="2502332"/>
            <a:ext cx="2780976" cy="369332"/>
          </a:xfrm>
          <a:prstGeom prst="rect">
            <a:avLst/>
          </a:prstGeom>
          <a:noFill/>
        </p:spPr>
        <p:txBody>
          <a:bodyPr wrap="square">
            <a:spAutoFit/>
          </a:bodyPr>
          <a:lstStyle/>
          <a:p>
            <a:r>
              <a:rPr lang="en-US" dirty="0">
                <a:latin typeface="Klavika Bold" panose="020B0806040000020004" pitchFamily="34" charset="0"/>
              </a:rPr>
              <a:t>MATCHING GIFT SUPPORT</a:t>
            </a:r>
          </a:p>
        </p:txBody>
      </p:sp>
      <p:sp>
        <p:nvSpPr>
          <p:cNvPr id="27" name="TextBox 26">
            <a:extLst>
              <a:ext uri="{FF2B5EF4-FFF2-40B4-BE49-F238E27FC236}">
                <a16:creationId xmlns:a16="http://schemas.microsoft.com/office/drawing/2014/main" id="{0E08B090-9C32-19C4-147E-62A603529880}"/>
              </a:ext>
            </a:extLst>
          </p:cNvPr>
          <p:cNvSpPr txBox="1"/>
          <p:nvPr/>
        </p:nvSpPr>
        <p:spPr>
          <a:xfrm>
            <a:off x="4280701" y="2511204"/>
            <a:ext cx="2780976" cy="369332"/>
          </a:xfrm>
          <a:prstGeom prst="rect">
            <a:avLst/>
          </a:prstGeom>
          <a:noFill/>
        </p:spPr>
        <p:txBody>
          <a:bodyPr wrap="square">
            <a:spAutoFit/>
          </a:bodyPr>
          <a:lstStyle/>
          <a:p>
            <a:pPr algn="ctr"/>
            <a:r>
              <a:rPr lang="en-US" dirty="0">
                <a:latin typeface="Klavika Bold" panose="020B0806040000020004" pitchFamily="34" charset="0"/>
              </a:rPr>
              <a:t>REGISTRATION SUPPORT</a:t>
            </a:r>
          </a:p>
        </p:txBody>
      </p:sp>
      <p:sp>
        <p:nvSpPr>
          <p:cNvPr id="29" name="TextBox 28">
            <a:extLst>
              <a:ext uri="{FF2B5EF4-FFF2-40B4-BE49-F238E27FC236}">
                <a16:creationId xmlns:a16="http://schemas.microsoft.com/office/drawing/2014/main" id="{7147D7D0-7A02-52D9-B58C-96F302950E68}"/>
              </a:ext>
            </a:extLst>
          </p:cNvPr>
          <p:cNvSpPr txBox="1"/>
          <p:nvPr/>
        </p:nvSpPr>
        <p:spPr>
          <a:xfrm>
            <a:off x="7533493" y="2527901"/>
            <a:ext cx="4085218" cy="369332"/>
          </a:xfrm>
          <a:prstGeom prst="rect">
            <a:avLst/>
          </a:prstGeom>
          <a:noFill/>
        </p:spPr>
        <p:txBody>
          <a:bodyPr wrap="square">
            <a:spAutoFit/>
          </a:bodyPr>
          <a:lstStyle/>
          <a:p>
            <a:r>
              <a:rPr lang="en-US" dirty="0">
                <a:latin typeface="Klavika Bold" panose="020B0806040000020004" pitchFamily="34" charset="0"/>
              </a:rPr>
              <a:t>AMBASSADOR/MARKETING SUPPORT</a:t>
            </a:r>
          </a:p>
        </p:txBody>
      </p:sp>
      <p:grpSp>
        <p:nvGrpSpPr>
          <p:cNvPr id="54" name="Group 53">
            <a:extLst>
              <a:ext uri="{FF2B5EF4-FFF2-40B4-BE49-F238E27FC236}">
                <a16:creationId xmlns:a16="http://schemas.microsoft.com/office/drawing/2014/main" id="{EBE0B19B-B126-489E-AC76-6FF5B89F58FC}"/>
              </a:ext>
            </a:extLst>
          </p:cNvPr>
          <p:cNvGrpSpPr/>
          <p:nvPr/>
        </p:nvGrpSpPr>
        <p:grpSpPr>
          <a:xfrm>
            <a:off x="1028321" y="3236674"/>
            <a:ext cx="2600016" cy="748254"/>
            <a:chOff x="771146" y="3236674"/>
            <a:chExt cx="2600016" cy="748254"/>
          </a:xfrm>
        </p:grpSpPr>
        <p:sp>
          <p:nvSpPr>
            <p:cNvPr id="25" name="TextBox 24">
              <a:extLst>
                <a:ext uri="{FF2B5EF4-FFF2-40B4-BE49-F238E27FC236}">
                  <a16:creationId xmlns:a16="http://schemas.microsoft.com/office/drawing/2014/main" id="{0D191630-C0BF-8AE8-AFA4-1919A303EA8E}"/>
                </a:ext>
              </a:extLst>
            </p:cNvPr>
            <p:cNvSpPr txBox="1"/>
            <p:nvPr/>
          </p:nvSpPr>
          <p:spPr>
            <a:xfrm>
              <a:off x="1383762" y="3236674"/>
              <a:ext cx="1417321" cy="400110"/>
            </a:xfrm>
            <a:prstGeom prst="rect">
              <a:avLst/>
            </a:prstGeom>
            <a:noFill/>
          </p:spPr>
          <p:txBody>
            <a:bodyPr wrap="square">
              <a:spAutoFit/>
            </a:bodyPr>
            <a:lstStyle/>
            <a:p>
              <a:pPr algn="ctr"/>
              <a:r>
                <a:rPr lang="en-US" sz="2000" dirty="0">
                  <a:latin typeface="Klavika Bold" panose="020B0806040000020004" pitchFamily="34" charset="0"/>
                </a:rPr>
                <a:t>Matt Fisher</a:t>
              </a:r>
              <a:endParaRPr lang="en-US" sz="2000" dirty="0"/>
            </a:p>
          </p:txBody>
        </p:sp>
        <p:sp>
          <p:nvSpPr>
            <p:cNvPr id="3" name="TextBox 2">
              <a:extLst>
                <a:ext uri="{FF2B5EF4-FFF2-40B4-BE49-F238E27FC236}">
                  <a16:creationId xmlns:a16="http://schemas.microsoft.com/office/drawing/2014/main" id="{CB577CFD-CB0D-0D06-8435-981C81770C96}"/>
                </a:ext>
              </a:extLst>
            </p:cNvPr>
            <p:cNvSpPr txBox="1"/>
            <p:nvPr/>
          </p:nvSpPr>
          <p:spPr>
            <a:xfrm>
              <a:off x="771146" y="3615596"/>
              <a:ext cx="2600016" cy="369332"/>
            </a:xfrm>
            <a:prstGeom prst="rect">
              <a:avLst/>
            </a:prstGeom>
            <a:noFill/>
          </p:spPr>
          <p:txBody>
            <a:bodyPr wrap="square">
              <a:spAutoFit/>
            </a:bodyPr>
            <a:lstStyle/>
            <a:p>
              <a:pPr algn="ctr"/>
              <a:r>
                <a:rPr lang="en-US" sz="1800" dirty="0"/>
                <a:t>matt.fisher@wichita.edu </a:t>
              </a:r>
              <a:endParaRPr lang="en-US" dirty="0"/>
            </a:p>
          </p:txBody>
        </p:sp>
      </p:grpSp>
      <p:grpSp>
        <p:nvGrpSpPr>
          <p:cNvPr id="53" name="Group 52">
            <a:extLst>
              <a:ext uri="{FF2B5EF4-FFF2-40B4-BE49-F238E27FC236}">
                <a16:creationId xmlns:a16="http://schemas.microsoft.com/office/drawing/2014/main" id="{29A65FAC-3AD0-8765-D141-B2F62B9882EA}"/>
              </a:ext>
            </a:extLst>
          </p:cNvPr>
          <p:cNvGrpSpPr/>
          <p:nvPr/>
        </p:nvGrpSpPr>
        <p:grpSpPr>
          <a:xfrm>
            <a:off x="616985" y="4179184"/>
            <a:ext cx="3394130" cy="753436"/>
            <a:chOff x="359810" y="4179184"/>
            <a:chExt cx="3394130" cy="753436"/>
          </a:xfrm>
        </p:grpSpPr>
        <p:sp>
          <p:nvSpPr>
            <p:cNvPr id="6" name="TextBox 5">
              <a:extLst>
                <a:ext uri="{FF2B5EF4-FFF2-40B4-BE49-F238E27FC236}">
                  <a16:creationId xmlns:a16="http://schemas.microsoft.com/office/drawing/2014/main" id="{7FFE6B4A-3DDF-04F3-7B81-20AC68390B4F}"/>
                </a:ext>
              </a:extLst>
            </p:cNvPr>
            <p:cNvSpPr txBox="1"/>
            <p:nvPr/>
          </p:nvSpPr>
          <p:spPr>
            <a:xfrm>
              <a:off x="1203512" y="4179184"/>
              <a:ext cx="1765308" cy="369332"/>
            </a:xfrm>
            <a:prstGeom prst="rect">
              <a:avLst/>
            </a:prstGeom>
            <a:noFill/>
          </p:spPr>
          <p:txBody>
            <a:bodyPr wrap="square">
              <a:spAutoFit/>
            </a:bodyPr>
            <a:lstStyle/>
            <a:p>
              <a:pPr algn="ctr"/>
              <a:r>
                <a:rPr lang="en-US" sz="1800" dirty="0">
                  <a:latin typeface="Klavika Bold" panose="020B0806040000020004" pitchFamily="34" charset="0"/>
                </a:rPr>
                <a:t>Jordan </a:t>
              </a:r>
              <a:r>
                <a:rPr lang="en-US" dirty="0">
                  <a:latin typeface="Klavika Bold" panose="020B0806040000020004" pitchFamily="34" charset="0"/>
                </a:rPr>
                <a:t>Gaylord</a:t>
              </a:r>
              <a:endParaRPr lang="en-US" sz="1800" dirty="0">
                <a:latin typeface="Klavika Bold" panose="020B0806040000020004" pitchFamily="34" charset="0"/>
              </a:endParaRPr>
            </a:p>
          </p:txBody>
        </p:sp>
        <p:sp>
          <p:nvSpPr>
            <p:cNvPr id="8" name="TextBox 7">
              <a:extLst>
                <a:ext uri="{FF2B5EF4-FFF2-40B4-BE49-F238E27FC236}">
                  <a16:creationId xmlns:a16="http://schemas.microsoft.com/office/drawing/2014/main" id="{7D03C6B0-10A6-AAEF-2D49-3BDAB22C988A}"/>
                </a:ext>
              </a:extLst>
            </p:cNvPr>
            <p:cNvSpPr txBox="1"/>
            <p:nvPr/>
          </p:nvSpPr>
          <p:spPr>
            <a:xfrm>
              <a:off x="359810" y="4563288"/>
              <a:ext cx="3394130" cy="369332"/>
            </a:xfrm>
            <a:prstGeom prst="rect">
              <a:avLst/>
            </a:prstGeom>
            <a:noFill/>
          </p:spPr>
          <p:txBody>
            <a:bodyPr wrap="square">
              <a:spAutoFit/>
            </a:bodyPr>
            <a:lstStyle/>
            <a:p>
              <a:pPr algn="ctr"/>
              <a:r>
                <a:rPr lang="en-US" sz="1800" dirty="0"/>
                <a:t>jordan.</a:t>
              </a:r>
              <a:r>
                <a:rPr lang="en-US" dirty="0"/>
                <a:t>gaylord</a:t>
              </a:r>
              <a:r>
                <a:rPr lang="en-US" sz="1800" dirty="0"/>
                <a:t>@wichita.edu </a:t>
              </a:r>
              <a:endParaRPr lang="en-US" dirty="0"/>
            </a:p>
          </p:txBody>
        </p:sp>
      </p:grpSp>
      <p:grpSp>
        <p:nvGrpSpPr>
          <p:cNvPr id="52" name="Group 51">
            <a:extLst>
              <a:ext uri="{FF2B5EF4-FFF2-40B4-BE49-F238E27FC236}">
                <a16:creationId xmlns:a16="http://schemas.microsoft.com/office/drawing/2014/main" id="{F7BB9FC0-9F9A-4BC0-C39D-091F3FCE7C4E}"/>
              </a:ext>
            </a:extLst>
          </p:cNvPr>
          <p:cNvGrpSpPr/>
          <p:nvPr/>
        </p:nvGrpSpPr>
        <p:grpSpPr>
          <a:xfrm>
            <a:off x="4197471" y="3215486"/>
            <a:ext cx="3005161" cy="748254"/>
            <a:chOff x="3940296" y="3215486"/>
            <a:chExt cx="3005161" cy="748254"/>
          </a:xfrm>
        </p:grpSpPr>
        <p:sp>
          <p:nvSpPr>
            <p:cNvPr id="9" name="TextBox 8">
              <a:extLst>
                <a:ext uri="{FF2B5EF4-FFF2-40B4-BE49-F238E27FC236}">
                  <a16:creationId xmlns:a16="http://schemas.microsoft.com/office/drawing/2014/main" id="{562B3B72-AA12-7C20-10E8-42D916032859}"/>
                </a:ext>
              </a:extLst>
            </p:cNvPr>
            <p:cNvSpPr txBox="1"/>
            <p:nvPr/>
          </p:nvSpPr>
          <p:spPr>
            <a:xfrm>
              <a:off x="4151516" y="3215486"/>
              <a:ext cx="2582720" cy="400110"/>
            </a:xfrm>
            <a:prstGeom prst="rect">
              <a:avLst/>
            </a:prstGeom>
            <a:noFill/>
          </p:spPr>
          <p:txBody>
            <a:bodyPr wrap="square">
              <a:spAutoFit/>
            </a:bodyPr>
            <a:lstStyle/>
            <a:p>
              <a:pPr algn="ctr"/>
              <a:r>
                <a:rPr lang="en-US" sz="2000" dirty="0">
                  <a:latin typeface="Klavika Bold" panose="020B0806040000020004" pitchFamily="34" charset="0"/>
                </a:rPr>
                <a:t>Aaryn Bennett</a:t>
              </a:r>
              <a:endParaRPr lang="en-US" sz="2000" dirty="0"/>
            </a:p>
          </p:txBody>
        </p:sp>
        <p:sp>
          <p:nvSpPr>
            <p:cNvPr id="10" name="TextBox 9">
              <a:extLst>
                <a:ext uri="{FF2B5EF4-FFF2-40B4-BE49-F238E27FC236}">
                  <a16:creationId xmlns:a16="http://schemas.microsoft.com/office/drawing/2014/main" id="{421F35BC-CE49-AD0C-4529-8DD3B6E9E094}"/>
                </a:ext>
              </a:extLst>
            </p:cNvPr>
            <p:cNvSpPr txBox="1"/>
            <p:nvPr/>
          </p:nvSpPr>
          <p:spPr>
            <a:xfrm>
              <a:off x="3940296" y="3594408"/>
              <a:ext cx="3005161" cy="369332"/>
            </a:xfrm>
            <a:prstGeom prst="rect">
              <a:avLst/>
            </a:prstGeom>
            <a:noFill/>
          </p:spPr>
          <p:txBody>
            <a:bodyPr wrap="square">
              <a:spAutoFit/>
            </a:bodyPr>
            <a:lstStyle/>
            <a:p>
              <a:pPr algn="ctr"/>
              <a:r>
                <a:rPr lang="en-US" sz="1800" dirty="0"/>
                <a:t>aaryn.bennett@wichita.edu </a:t>
              </a:r>
              <a:endParaRPr lang="en-US" dirty="0"/>
            </a:p>
          </p:txBody>
        </p:sp>
      </p:grpSp>
      <p:grpSp>
        <p:nvGrpSpPr>
          <p:cNvPr id="50" name="Group 49">
            <a:extLst>
              <a:ext uri="{FF2B5EF4-FFF2-40B4-BE49-F238E27FC236}">
                <a16:creationId xmlns:a16="http://schemas.microsoft.com/office/drawing/2014/main" id="{29797FD7-F7DE-E16D-6AB1-54849F8BB2BD}"/>
              </a:ext>
            </a:extLst>
          </p:cNvPr>
          <p:cNvGrpSpPr/>
          <p:nvPr/>
        </p:nvGrpSpPr>
        <p:grpSpPr>
          <a:xfrm>
            <a:off x="4201215" y="4192389"/>
            <a:ext cx="3005161" cy="748254"/>
            <a:chOff x="3944040" y="4192389"/>
            <a:chExt cx="3005161" cy="748254"/>
          </a:xfrm>
        </p:grpSpPr>
        <p:sp>
          <p:nvSpPr>
            <p:cNvPr id="11" name="TextBox 10">
              <a:extLst>
                <a:ext uri="{FF2B5EF4-FFF2-40B4-BE49-F238E27FC236}">
                  <a16:creationId xmlns:a16="http://schemas.microsoft.com/office/drawing/2014/main" id="{E911F768-92FA-E0BF-4055-6A79F530563E}"/>
                </a:ext>
              </a:extLst>
            </p:cNvPr>
            <p:cNvSpPr txBox="1"/>
            <p:nvPr/>
          </p:nvSpPr>
          <p:spPr>
            <a:xfrm>
              <a:off x="4155260" y="4192389"/>
              <a:ext cx="2582720" cy="400110"/>
            </a:xfrm>
            <a:prstGeom prst="rect">
              <a:avLst/>
            </a:prstGeom>
            <a:noFill/>
          </p:spPr>
          <p:txBody>
            <a:bodyPr wrap="square">
              <a:spAutoFit/>
            </a:bodyPr>
            <a:lstStyle/>
            <a:p>
              <a:pPr algn="ctr"/>
              <a:r>
                <a:rPr lang="en-US" sz="2000" dirty="0">
                  <a:latin typeface="Klavika Bold" panose="020B0806040000020004" pitchFamily="34" charset="0"/>
                </a:rPr>
                <a:t>Nolan Berning</a:t>
              </a:r>
              <a:endParaRPr lang="en-US" sz="2000" dirty="0"/>
            </a:p>
          </p:txBody>
        </p:sp>
        <p:sp>
          <p:nvSpPr>
            <p:cNvPr id="12" name="TextBox 11">
              <a:extLst>
                <a:ext uri="{FF2B5EF4-FFF2-40B4-BE49-F238E27FC236}">
                  <a16:creationId xmlns:a16="http://schemas.microsoft.com/office/drawing/2014/main" id="{BF73FAE2-3D9D-136D-7970-2D93D97601B4}"/>
                </a:ext>
              </a:extLst>
            </p:cNvPr>
            <p:cNvSpPr txBox="1"/>
            <p:nvPr/>
          </p:nvSpPr>
          <p:spPr>
            <a:xfrm>
              <a:off x="3944040" y="4571311"/>
              <a:ext cx="3005161" cy="369332"/>
            </a:xfrm>
            <a:prstGeom prst="rect">
              <a:avLst/>
            </a:prstGeom>
            <a:noFill/>
          </p:spPr>
          <p:txBody>
            <a:bodyPr wrap="square">
              <a:spAutoFit/>
            </a:bodyPr>
            <a:lstStyle/>
            <a:p>
              <a:pPr algn="ctr"/>
              <a:r>
                <a:rPr lang="en-US" sz="1800" dirty="0"/>
                <a:t>nolan.berning@wichita.edu </a:t>
              </a:r>
              <a:endParaRPr lang="en-US" dirty="0"/>
            </a:p>
          </p:txBody>
        </p:sp>
      </p:grpSp>
      <p:grpSp>
        <p:nvGrpSpPr>
          <p:cNvPr id="47" name="Group 46">
            <a:extLst>
              <a:ext uri="{FF2B5EF4-FFF2-40B4-BE49-F238E27FC236}">
                <a16:creationId xmlns:a16="http://schemas.microsoft.com/office/drawing/2014/main" id="{3F9E7630-2FC9-EA9F-FE04-41939DD43F53}"/>
              </a:ext>
            </a:extLst>
          </p:cNvPr>
          <p:cNvGrpSpPr/>
          <p:nvPr/>
        </p:nvGrpSpPr>
        <p:grpSpPr>
          <a:xfrm>
            <a:off x="7789014" y="3036619"/>
            <a:ext cx="3005161" cy="748254"/>
            <a:chOff x="7531839" y="2950894"/>
            <a:chExt cx="3005161" cy="748254"/>
          </a:xfrm>
        </p:grpSpPr>
        <p:sp>
          <p:nvSpPr>
            <p:cNvPr id="21" name="TextBox 20">
              <a:extLst>
                <a:ext uri="{FF2B5EF4-FFF2-40B4-BE49-F238E27FC236}">
                  <a16:creationId xmlns:a16="http://schemas.microsoft.com/office/drawing/2014/main" id="{2691B01A-B7E1-0340-6BE3-B9A778C524D0}"/>
                </a:ext>
              </a:extLst>
            </p:cNvPr>
            <p:cNvSpPr txBox="1"/>
            <p:nvPr/>
          </p:nvSpPr>
          <p:spPr>
            <a:xfrm>
              <a:off x="7743059" y="2950894"/>
              <a:ext cx="2582720" cy="400110"/>
            </a:xfrm>
            <a:prstGeom prst="rect">
              <a:avLst/>
            </a:prstGeom>
            <a:noFill/>
          </p:spPr>
          <p:txBody>
            <a:bodyPr wrap="square">
              <a:spAutoFit/>
            </a:bodyPr>
            <a:lstStyle/>
            <a:p>
              <a:pPr algn="ctr"/>
              <a:r>
                <a:rPr lang="en-US" sz="2000" dirty="0">
                  <a:latin typeface="Klavika Bold" panose="020B0806040000020004" pitchFamily="34" charset="0"/>
                </a:rPr>
                <a:t>Emily Mullins</a:t>
              </a:r>
              <a:endParaRPr lang="en-US" sz="2000" dirty="0"/>
            </a:p>
          </p:txBody>
        </p:sp>
        <p:sp>
          <p:nvSpPr>
            <p:cNvPr id="22" name="TextBox 21">
              <a:extLst>
                <a:ext uri="{FF2B5EF4-FFF2-40B4-BE49-F238E27FC236}">
                  <a16:creationId xmlns:a16="http://schemas.microsoft.com/office/drawing/2014/main" id="{8FAC6A8E-E1CF-484A-300A-53AAF8CE9A10}"/>
                </a:ext>
              </a:extLst>
            </p:cNvPr>
            <p:cNvSpPr txBox="1"/>
            <p:nvPr/>
          </p:nvSpPr>
          <p:spPr>
            <a:xfrm>
              <a:off x="7531839" y="3329816"/>
              <a:ext cx="3005161" cy="369332"/>
            </a:xfrm>
            <a:prstGeom prst="rect">
              <a:avLst/>
            </a:prstGeom>
            <a:noFill/>
          </p:spPr>
          <p:txBody>
            <a:bodyPr wrap="square">
              <a:spAutoFit/>
            </a:bodyPr>
            <a:lstStyle/>
            <a:p>
              <a:pPr algn="ctr"/>
              <a:r>
                <a:rPr lang="en-US" sz="1800" dirty="0"/>
                <a:t>emily.mullins@wichita.edu </a:t>
              </a:r>
              <a:endParaRPr lang="en-US" dirty="0"/>
            </a:p>
          </p:txBody>
        </p:sp>
      </p:grpSp>
      <p:grpSp>
        <p:nvGrpSpPr>
          <p:cNvPr id="48" name="Group 47">
            <a:extLst>
              <a:ext uri="{FF2B5EF4-FFF2-40B4-BE49-F238E27FC236}">
                <a16:creationId xmlns:a16="http://schemas.microsoft.com/office/drawing/2014/main" id="{AF35163A-2D12-B60C-E35C-6BE7AEB63788}"/>
              </a:ext>
            </a:extLst>
          </p:cNvPr>
          <p:cNvGrpSpPr/>
          <p:nvPr/>
        </p:nvGrpSpPr>
        <p:grpSpPr>
          <a:xfrm>
            <a:off x="7789014" y="3943728"/>
            <a:ext cx="3005161" cy="748254"/>
            <a:chOff x="7531839" y="3884906"/>
            <a:chExt cx="3005161" cy="748254"/>
          </a:xfrm>
        </p:grpSpPr>
        <p:sp>
          <p:nvSpPr>
            <p:cNvPr id="23" name="TextBox 22">
              <a:extLst>
                <a:ext uri="{FF2B5EF4-FFF2-40B4-BE49-F238E27FC236}">
                  <a16:creationId xmlns:a16="http://schemas.microsoft.com/office/drawing/2014/main" id="{208D55B5-309F-DBC3-D06C-8FFAAD5DD256}"/>
                </a:ext>
              </a:extLst>
            </p:cNvPr>
            <p:cNvSpPr txBox="1"/>
            <p:nvPr/>
          </p:nvSpPr>
          <p:spPr>
            <a:xfrm>
              <a:off x="7743059" y="3884906"/>
              <a:ext cx="2582720" cy="400110"/>
            </a:xfrm>
            <a:prstGeom prst="rect">
              <a:avLst/>
            </a:prstGeom>
            <a:noFill/>
          </p:spPr>
          <p:txBody>
            <a:bodyPr wrap="square">
              <a:spAutoFit/>
            </a:bodyPr>
            <a:lstStyle/>
            <a:p>
              <a:pPr algn="ctr"/>
              <a:r>
                <a:rPr lang="en-US" sz="2000" dirty="0">
                  <a:latin typeface="Klavika Bold" panose="020B0806040000020004" pitchFamily="34" charset="0"/>
                </a:rPr>
                <a:t>Nate Koch</a:t>
              </a:r>
              <a:endParaRPr lang="en-US" sz="2000" dirty="0"/>
            </a:p>
          </p:txBody>
        </p:sp>
        <p:sp>
          <p:nvSpPr>
            <p:cNvPr id="24" name="TextBox 23">
              <a:extLst>
                <a:ext uri="{FF2B5EF4-FFF2-40B4-BE49-F238E27FC236}">
                  <a16:creationId xmlns:a16="http://schemas.microsoft.com/office/drawing/2014/main" id="{ADE705B7-DDAF-5A99-6F33-810B046B1357}"/>
                </a:ext>
              </a:extLst>
            </p:cNvPr>
            <p:cNvSpPr txBox="1"/>
            <p:nvPr/>
          </p:nvSpPr>
          <p:spPr>
            <a:xfrm>
              <a:off x="7531839" y="4263828"/>
              <a:ext cx="3005161" cy="369332"/>
            </a:xfrm>
            <a:prstGeom prst="rect">
              <a:avLst/>
            </a:prstGeom>
            <a:noFill/>
          </p:spPr>
          <p:txBody>
            <a:bodyPr wrap="square">
              <a:spAutoFit/>
            </a:bodyPr>
            <a:lstStyle/>
            <a:p>
              <a:pPr algn="ctr"/>
              <a:r>
                <a:rPr lang="en-US" dirty="0"/>
                <a:t>n</a:t>
              </a:r>
              <a:r>
                <a:rPr lang="en-US" sz="1800" dirty="0"/>
                <a:t>ate.koch@wichita.edu </a:t>
              </a:r>
              <a:endParaRPr lang="en-US" dirty="0"/>
            </a:p>
          </p:txBody>
        </p:sp>
      </p:grpSp>
      <p:grpSp>
        <p:nvGrpSpPr>
          <p:cNvPr id="49" name="Group 48">
            <a:extLst>
              <a:ext uri="{FF2B5EF4-FFF2-40B4-BE49-F238E27FC236}">
                <a16:creationId xmlns:a16="http://schemas.microsoft.com/office/drawing/2014/main" id="{9B76A4A9-678D-0FE1-68BD-FBA6DDFAF53F}"/>
              </a:ext>
            </a:extLst>
          </p:cNvPr>
          <p:cNvGrpSpPr/>
          <p:nvPr/>
        </p:nvGrpSpPr>
        <p:grpSpPr>
          <a:xfrm>
            <a:off x="7533493" y="4850837"/>
            <a:ext cx="3516203" cy="748254"/>
            <a:chOff x="7276318" y="4765112"/>
            <a:chExt cx="3516203" cy="748254"/>
          </a:xfrm>
        </p:grpSpPr>
        <p:sp>
          <p:nvSpPr>
            <p:cNvPr id="28" name="TextBox 27">
              <a:extLst>
                <a:ext uri="{FF2B5EF4-FFF2-40B4-BE49-F238E27FC236}">
                  <a16:creationId xmlns:a16="http://schemas.microsoft.com/office/drawing/2014/main" id="{99E3A3F8-0855-5B6B-9AC5-BFB315FA7BBB}"/>
                </a:ext>
              </a:extLst>
            </p:cNvPr>
            <p:cNvSpPr txBox="1"/>
            <p:nvPr/>
          </p:nvSpPr>
          <p:spPr>
            <a:xfrm>
              <a:off x="7743059" y="4765112"/>
              <a:ext cx="2582720" cy="400110"/>
            </a:xfrm>
            <a:prstGeom prst="rect">
              <a:avLst/>
            </a:prstGeom>
            <a:noFill/>
          </p:spPr>
          <p:txBody>
            <a:bodyPr wrap="square">
              <a:spAutoFit/>
            </a:bodyPr>
            <a:lstStyle/>
            <a:p>
              <a:pPr algn="ctr"/>
              <a:r>
                <a:rPr lang="en-US" sz="2000" dirty="0">
                  <a:latin typeface="Klavika Bold" panose="020B0806040000020004" pitchFamily="34" charset="0"/>
                </a:rPr>
                <a:t>Stacie Williamson</a:t>
              </a:r>
              <a:endParaRPr lang="en-US" sz="2000" dirty="0"/>
            </a:p>
          </p:txBody>
        </p:sp>
        <p:sp>
          <p:nvSpPr>
            <p:cNvPr id="40" name="TextBox 39">
              <a:extLst>
                <a:ext uri="{FF2B5EF4-FFF2-40B4-BE49-F238E27FC236}">
                  <a16:creationId xmlns:a16="http://schemas.microsoft.com/office/drawing/2014/main" id="{9B16CE61-5CE7-B608-8140-B8C5FA8786D2}"/>
                </a:ext>
              </a:extLst>
            </p:cNvPr>
            <p:cNvSpPr txBox="1"/>
            <p:nvPr/>
          </p:nvSpPr>
          <p:spPr>
            <a:xfrm>
              <a:off x="7276318" y="5144034"/>
              <a:ext cx="3516203" cy="369332"/>
            </a:xfrm>
            <a:prstGeom prst="rect">
              <a:avLst/>
            </a:prstGeom>
            <a:noFill/>
          </p:spPr>
          <p:txBody>
            <a:bodyPr wrap="square">
              <a:spAutoFit/>
            </a:bodyPr>
            <a:lstStyle/>
            <a:p>
              <a:pPr algn="ctr"/>
              <a:r>
                <a:rPr lang="en-US" dirty="0"/>
                <a:t>stacie.williamson</a:t>
              </a:r>
              <a:r>
                <a:rPr lang="en-US" sz="1800" dirty="0"/>
                <a:t>@wichita.edu </a:t>
              </a:r>
              <a:endParaRPr lang="en-US" dirty="0"/>
            </a:p>
          </p:txBody>
        </p:sp>
      </p:grpSp>
      <p:cxnSp>
        <p:nvCxnSpPr>
          <p:cNvPr id="41" name="Straight Connector 40">
            <a:extLst>
              <a:ext uri="{FF2B5EF4-FFF2-40B4-BE49-F238E27FC236}">
                <a16:creationId xmlns:a16="http://schemas.microsoft.com/office/drawing/2014/main" id="{EEEA5493-4B9A-778E-1FC2-7537DE9B2C30}"/>
              </a:ext>
            </a:extLst>
          </p:cNvPr>
          <p:cNvCxnSpPr>
            <a:cxnSpLocks/>
          </p:cNvCxnSpPr>
          <p:nvPr/>
        </p:nvCxnSpPr>
        <p:spPr>
          <a:xfrm>
            <a:off x="4049215" y="2395729"/>
            <a:ext cx="0" cy="320336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34E472C-585F-CDD0-A3D7-5BDAE86B8F5D}"/>
              </a:ext>
            </a:extLst>
          </p:cNvPr>
          <p:cNvCxnSpPr>
            <a:cxnSpLocks/>
          </p:cNvCxnSpPr>
          <p:nvPr/>
        </p:nvCxnSpPr>
        <p:spPr>
          <a:xfrm>
            <a:off x="7343078" y="2395729"/>
            <a:ext cx="0" cy="320336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773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07EB9C-364D-4D6B-B6A9-A635F00AF44E}"/>
              </a:ext>
            </a:extLst>
          </p:cNvPr>
          <p:cNvSpPr>
            <a:spLocks noGrp="1"/>
          </p:cNvSpPr>
          <p:nvPr>
            <p:ph type="title"/>
          </p:nvPr>
        </p:nvSpPr>
        <p:spPr/>
        <p:txBody>
          <a:bodyPr/>
          <a:lstStyle/>
          <a:p>
            <a:r>
              <a:rPr lang="en-US" dirty="0"/>
              <a:t>AMBASSADOR TRAINING: FOUNDERS’ DAY </a:t>
            </a:r>
          </a:p>
        </p:txBody>
      </p:sp>
      <p:sp>
        <p:nvSpPr>
          <p:cNvPr id="3" name="Content Placeholder 2">
            <a:extLst>
              <a:ext uri="{FF2B5EF4-FFF2-40B4-BE49-F238E27FC236}">
                <a16:creationId xmlns:a16="http://schemas.microsoft.com/office/drawing/2014/main" id="{13A7B60A-0477-E585-101E-E46EDA8720F8}"/>
              </a:ext>
            </a:extLst>
          </p:cNvPr>
          <p:cNvSpPr>
            <a:spLocks noGrp="1"/>
          </p:cNvSpPr>
          <p:nvPr>
            <p:ph idx="1"/>
          </p:nvPr>
        </p:nvSpPr>
        <p:spPr>
          <a:xfrm>
            <a:off x="838200" y="1825625"/>
            <a:ext cx="10515600" cy="3432175"/>
          </a:xfrm>
        </p:spPr>
        <p:txBody>
          <a:bodyPr>
            <a:normAutofit/>
          </a:bodyPr>
          <a:lstStyle/>
          <a:p>
            <a:pPr marL="0" indent="0">
              <a:buNone/>
            </a:pPr>
            <a:r>
              <a:rPr lang="en-US" dirty="0">
                <a:latin typeface="Klavika Bold" panose="020B0806040000020004" pitchFamily="34" charset="0"/>
              </a:rPr>
              <a:t>Agenda:</a:t>
            </a:r>
          </a:p>
          <a:p>
            <a:pPr>
              <a:buClr>
                <a:srgbClr val="FFDB00"/>
              </a:buClr>
              <a:buFont typeface="Wingdings" panose="05000000000000000000" pitchFamily="2" charset="2"/>
              <a:buChar char="§"/>
            </a:pPr>
            <a:r>
              <a:rPr lang="en-US" dirty="0">
                <a:latin typeface="Klavika Regular" panose="020B0506040000020004" pitchFamily="34" charset="0"/>
              </a:rPr>
              <a:t>Ambassador Role</a:t>
            </a:r>
          </a:p>
          <a:p>
            <a:pPr>
              <a:buClr>
                <a:srgbClr val="FFDB00"/>
              </a:buClr>
              <a:buFont typeface="Wingdings" panose="05000000000000000000" pitchFamily="2" charset="2"/>
              <a:buChar char="§"/>
            </a:pPr>
            <a:r>
              <a:rPr lang="en-US" dirty="0">
                <a:latin typeface="Klavika Regular" panose="020B0506040000020004" pitchFamily="34" charset="0"/>
              </a:rPr>
              <a:t>Ambassador Resources</a:t>
            </a:r>
          </a:p>
          <a:p>
            <a:pPr>
              <a:buClr>
                <a:srgbClr val="FFDB00"/>
              </a:buClr>
              <a:buFont typeface="Wingdings" panose="05000000000000000000" pitchFamily="2" charset="2"/>
              <a:buChar char="§"/>
            </a:pPr>
            <a:r>
              <a:rPr lang="en-US" dirty="0">
                <a:latin typeface="Klavika Regular" panose="020B0506040000020004" pitchFamily="34" charset="0"/>
              </a:rPr>
              <a:t>Creating a personal fundraising link</a:t>
            </a:r>
          </a:p>
          <a:p>
            <a:pPr>
              <a:buClr>
                <a:srgbClr val="FFDB00"/>
              </a:buClr>
              <a:buFont typeface="Wingdings" panose="05000000000000000000" pitchFamily="2" charset="2"/>
              <a:buChar char="§"/>
            </a:pPr>
            <a:r>
              <a:rPr lang="en-US" dirty="0">
                <a:latin typeface="Klavika Regular" panose="020B0506040000020004" pitchFamily="34" charset="0"/>
              </a:rPr>
              <a:t>Creating your personal appeal/program appeal</a:t>
            </a:r>
          </a:p>
          <a:p>
            <a:pPr>
              <a:buClr>
                <a:srgbClr val="FFDB00"/>
              </a:buClr>
              <a:buFont typeface="Wingdings" panose="05000000000000000000" pitchFamily="2" charset="2"/>
              <a:buChar char="§"/>
            </a:pPr>
            <a:r>
              <a:rPr lang="en-US" dirty="0">
                <a:latin typeface="Klavika Regular" panose="020B0506040000020004" pitchFamily="34" charset="0"/>
              </a:rPr>
              <a:t>Fundraising challenges / prizes</a:t>
            </a:r>
          </a:p>
        </p:txBody>
      </p:sp>
    </p:spTree>
    <p:extLst>
      <p:ext uri="{BB962C8B-B14F-4D97-AF65-F5344CB8AC3E}">
        <p14:creationId xmlns:p14="http://schemas.microsoft.com/office/powerpoint/2010/main" val="1510107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07EB9C-364D-4D6B-B6A9-A635F00AF44E}"/>
              </a:ext>
            </a:extLst>
          </p:cNvPr>
          <p:cNvSpPr>
            <a:spLocks noGrp="1"/>
          </p:cNvSpPr>
          <p:nvPr>
            <p:ph type="title"/>
          </p:nvPr>
        </p:nvSpPr>
        <p:spPr>
          <a:xfrm>
            <a:off x="553997" y="365125"/>
            <a:ext cx="10515600" cy="1325563"/>
          </a:xfrm>
        </p:spPr>
        <p:txBody>
          <a:bodyPr/>
          <a:lstStyle/>
          <a:p>
            <a:r>
              <a:rPr lang="en-US" dirty="0"/>
              <a:t>AMBASSADOR ROLE</a:t>
            </a:r>
          </a:p>
        </p:txBody>
      </p:sp>
      <p:sp>
        <p:nvSpPr>
          <p:cNvPr id="8" name="Content Placeholder 2">
            <a:extLst>
              <a:ext uri="{FF2B5EF4-FFF2-40B4-BE49-F238E27FC236}">
                <a16:creationId xmlns:a16="http://schemas.microsoft.com/office/drawing/2014/main" id="{F2DF1036-7C94-A2FF-C5C3-D586E85E47F9}"/>
              </a:ext>
            </a:extLst>
          </p:cNvPr>
          <p:cNvSpPr>
            <a:spLocks noGrp="1"/>
          </p:cNvSpPr>
          <p:nvPr>
            <p:ph idx="1"/>
          </p:nvPr>
        </p:nvSpPr>
        <p:spPr>
          <a:xfrm>
            <a:off x="553997" y="1825625"/>
            <a:ext cx="10515600" cy="3432175"/>
          </a:xfrm>
        </p:spPr>
        <p:txBody>
          <a:bodyPr>
            <a:normAutofit/>
          </a:bodyPr>
          <a:lstStyle/>
          <a:p>
            <a:pPr>
              <a:lnSpc>
                <a:spcPct val="150000"/>
              </a:lnSpc>
              <a:buClr>
                <a:schemeClr val="tx2"/>
              </a:buClr>
              <a:buFont typeface="Wingdings" panose="05000000000000000000" pitchFamily="2" charset="2"/>
              <a:buChar char="§"/>
            </a:pPr>
            <a:r>
              <a:rPr lang="en-US" dirty="0">
                <a:latin typeface="Klavika Regular" panose="020B0506040000020004" pitchFamily="34" charset="0"/>
              </a:rPr>
              <a:t>Who are Founders’ Day ambassadors?</a:t>
            </a:r>
          </a:p>
          <a:p>
            <a:pPr>
              <a:lnSpc>
                <a:spcPct val="150000"/>
              </a:lnSpc>
              <a:buClr>
                <a:schemeClr val="tx2"/>
              </a:buClr>
              <a:buFont typeface="Wingdings" panose="05000000000000000000" pitchFamily="2" charset="2"/>
              <a:buChar char="§"/>
            </a:pPr>
            <a:r>
              <a:rPr lang="en-US" dirty="0">
                <a:latin typeface="Klavika Regular" panose="020B0506040000020004" pitchFamily="34" charset="0"/>
              </a:rPr>
              <a:t>What are ambassadors responsible for?</a:t>
            </a:r>
          </a:p>
          <a:p>
            <a:pPr>
              <a:lnSpc>
                <a:spcPct val="150000"/>
              </a:lnSpc>
              <a:buClr>
                <a:schemeClr val="tx2"/>
              </a:buClr>
              <a:buFont typeface="Wingdings" panose="05000000000000000000" pitchFamily="2" charset="2"/>
              <a:buChar char="§"/>
            </a:pPr>
            <a:r>
              <a:rPr lang="en-US" dirty="0">
                <a:latin typeface="Klavika Regular" panose="020B0506040000020004" pitchFamily="34" charset="0"/>
              </a:rPr>
              <a:t>When does the ambassador role begin?</a:t>
            </a:r>
          </a:p>
          <a:p>
            <a:pPr>
              <a:lnSpc>
                <a:spcPct val="150000"/>
              </a:lnSpc>
              <a:buClr>
                <a:schemeClr val="tx2"/>
              </a:buClr>
              <a:buFont typeface="Wingdings" panose="05000000000000000000" pitchFamily="2" charset="2"/>
              <a:buChar char="§"/>
            </a:pPr>
            <a:r>
              <a:rPr lang="en-US" dirty="0">
                <a:latin typeface="Klavika Regular" panose="020B0506040000020004" pitchFamily="34" charset="0"/>
              </a:rPr>
              <a:t>How can you recruit other ambassadors?</a:t>
            </a: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6933167" y="0"/>
            <a:ext cx="6153666" cy="4102443"/>
          </a:xfrm>
          <a:prstGeom prst="round2DiagRect">
            <a:avLst>
              <a:gd name="adj1" fmla="val 16667"/>
              <a:gd name="adj2" fmla="val 0"/>
            </a:avLst>
          </a:prstGeom>
          <a:ln w="88900" cap="sq">
            <a:noFill/>
            <a:miter lim="800000"/>
          </a:ln>
          <a:effectLst/>
        </p:spPr>
      </p:pic>
    </p:spTree>
    <p:extLst>
      <p:ext uri="{BB962C8B-B14F-4D97-AF65-F5344CB8AC3E}">
        <p14:creationId xmlns:p14="http://schemas.microsoft.com/office/powerpoint/2010/main" val="310025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07EB9C-364D-4D6B-B6A9-A635F00AF44E}"/>
              </a:ext>
            </a:extLst>
          </p:cNvPr>
          <p:cNvSpPr>
            <a:spLocks noGrp="1"/>
          </p:cNvSpPr>
          <p:nvPr>
            <p:ph type="title"/>
          </p:nvPr>
        </p:nvSpPr>
        <p:spPr>
          <a:xfrm>
            <a:off x="527957" y="492878"/>
            <a:ext cx="10515600" cy="1325563"/>
          </a:xfrm>
        </p:spPr>
        <p:txBody>
          <a:bodyPr/>
          <a:lstStyle/>
          <a:p>
            <a:r>
              <a:rPr lang="en-US" dirty="0"/>
              <a:t>AMBASSADOR RESOURCES</a:t>
            </a:r>
          </a:p>
        </p:txBody>
      </p:sp>
      <p:grpSp>
        <p:nvGrpSpPr>
          <p:cNvPr id="22" name="Group 21">
            <a:extLst>
              <a:ext uri="{FF2B5EF4-FFF2-40B4-BE49-F238E27FC236}">
                <a16:creationId xmlns:a16="http://schemas.microsoft.com/office/drawing/2014/main" id="{E3469724-4C48-67CD-B588-6D47757BF1DA}"/>
              </a:ext>
            </a:extLst>
          </p:cNvPr>
          <p:cNvGrpSpPr/>
          <p:nvPr/>
        </p:nvGrpSpPr>
        <p:grpSpPr>
          <a:xfrm>
            <a:off x="0" y="5473156"/>
            <a:ext cx="12192000" cy="1392795"/>
            <a:chOff x="0" y="5473156"/>
            <a:chExt cx="12192000" cy="1392795"/>
          </a:xfrm>
        </p:grpSpPr>
        <p:pic>
          <p:nvPicPr>
            <p:cNvPr id="23" name="Graphic 22">
              <a:extLst>
                <a:ext uri="{FF2B5EF4-FFF2-40B4-BE49-F238E27FC236}">
                  <a16:creationId xmlns:a16="http://schemas.microsoft.com/office/drawing/2014/main" id="{C3545998-6CE1-1231-F20C-D13A12D7C8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473156"/>
              <a:ext cx="12192000" cy="1392795"/>
            </a:xfrm>
            <a:prstGeom prst="rect">
              <a:avLst/>
            </a:prstGeom>
          </p:spPr>
        </p:pic>
        <p:sp>
          <p:nvSpPr>
            <p:cNvPr id="24" name="TextBox 23">
              <a:extLst>
                <a:ext uri="{FF2B5EF4-FFF2-40B4-BE49-F238E27FC236}">
                  <a16:creationId xmlns:a16="http://schemas.microsoft.com/office/drawing/2014/main" id="{DD5DDACA-F7AF-5D35-50F9-7D31A709A3CB}"/>
                </a:ext>
              </a:extLst>
            </p:cNvPr>
            <p:cNvSpPr txBox="1"/>
            <p:nvPr/>
          </p:nvSpPr>
          <p:spPr>
            <a:xfrm>
              <a:off x="2153923" y="6300785"/>
              <a:ext cx="1943851" cy="400110"/>
            </a:xfrm>
            <a:prstGeom prst="rect">
              <a:avLst/>
            </a:prstGeom>
            <a:noFill/>
          </p:spPr>
          <p:txBody>
            <a:bodyPr wrap="square" rtlCol="0">
              <a:spAutoFit/>
            </a:bodyPr>
            <a:lstStyle/>
            <a:p>
              <a:pPr algn="ctr"/>
              <a:r>
                <a:rPr lang="en-US" sz="2000" dirty="0">
                  <a:latin typeface="Klavika Bold" panose="020B0806040000020004" pitchFamily="34" charset="0"/>
                </a:rPr>
                <a:t>September 14</a:t>
              </a:r>
            </a:p>
          </p:txBody>
        </p:sp>
        <p:sp>
          <p:nvSpPr>
            <p:cNvPr id="25" name="TextBox 24">
              <a:extLst>
                <a:ext uri="{FF2B5EF4-FFF2-40B4-BE49-F238E27FC236}">
                  <a16:creationId xmlns:a16="http://schemas.microsoft.com/office/drawing/2014/main" id="{0857DFAD-3842-7286-62D6-47C8F04441C2}"/>
                </a:ext>
              </a:extLst>
            </p:cNvPr>
            <p:cNvSpPr txBox="1"/>
            <p:nvPr/>
          </p:nvSpPr>
          <p:spPr>
            <a:xfrm>
              <a:off x="4695960" y="6300785"/>
              <a:ext cx="2666114" cy="400110"/>
            </a:xfrm>
            <a:prstGeom prst="rect">
              <a:avLst/>
            </a:prstGeom>
            <a:noFill/>
          </p:spPr>
          <p:txBody>
            <a:bodyPr wrap="none" rtlCol="0">
              <a:spAutoFit/>
            </a:bodyPr>
            <a:lstStyle/>
            <a:p>
              <a:r>
                <a:rPr lang="en-US" sz="2000" dirty="0">
                  <a:latin typeface="Klavika Bold" panose="020B0806040000020004" pitchFamily="34" charset="0"/>
                </a:rPr>
                <a:t>LIFTING SHOCKERS UP</a:t>
              </a:r>
            </a:p>
          </p:txBody>
        </p:sp>
        <p:sp>
          <p:nvSpPr>
            <p:cNvPr id="26" name="TextBox 25">
              <a:extLst>
                <a:ext uri="{FF2B5EF4-FFF2-40B4-BE49-F238E27FC236}">
                  <a16:creationId xmlns:a16="http://schemas.microsoft.com/office/drawing/2014/main" id="{D11C3264-7386-09A1-349F-81F14BF4E680}"/>
                </a:ext>
              </a:extLst>
            </p:cNvPr>
            <p:cNvSpPr txBox="1"/>
            <p:nvPr/>
          </p:nvSpPr>
          <p:spPr>
            <a:xfrm>
              <a:off x="7960258" y="6300785"/>
              <a:ext cx="2669642" cy="400110"/>
            </a:xfrm>
            <a:prstGeom prst="rect">
              <a:avLst/>
            </a:prstGeom>
            <a:noFill/>
          </p:spPr>
          <p:txBody>
            <a:bodyPr wrap="none" rtlCol="0">
              <a:spAutoFit/>
            </a:bodyPr>
            <a:lstStyle/>
            <a:p>
              <a:r>
                <a:rPr lang="en-US" sz="2000" dirty="0">
                  <a:latin typeface="Klavika Bold" panose="020B0806040000020004" pitchFamily="34" charset="0"/>
                </a:rPr>
                <a:t>wichita.edu/</a:t>
              </a:r>
              <a:r>
                <a:rPr lang="en-US" sz="2000" dirty="0" err="1">
                  <a:latin typeface="Klavika Bold" panose="020B0806040000020004" pitchFamily="34" charset="0"/>
                </a:rPr>
                <a:t>givingday</a:t>
              </a:r>
              <a:endParaRPr lang="en-US" sz="2000" dirty="0">
                <a:latin typeface="Klavika Bold" panose="020B0806040000020004" pitchFamily="34" charset="0"/>
              </a:endParaRPr>
            </a:p>
          </p:txBody>
        </p:sp>
        <p:pic>
          <p:nvPicPr>
            <p:cNvPr id="27" name="Graphic 26">
              <a:extLst>
                <a:ext uri="{FF2B5EF4-FFF2-40B4-BE49-F238E27FC236}">
                  <a16:creationId xmlns:a16="http://schemas.microsoft.com/office/drawing/2014/main" id="{604CFE71-7E22-A9A2-3926-D646D1408A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7817" y="6300815"/>
              <a:ext cx="38100" cy="400050"/>
            </a:xfrm>
            <a:prstGeom prst="rect">
              <a:avLst/>
            </a:prstGeom>
          </p:spPr>
        </p:pic>
        <p:pic>
          <p:nvPicPr>
            <p:cNvPr id="28" name="Graphic 27">
              <a:extLst>
                <a:ext uri="{FF2B5EF4-FFF2-40B4-BE49-F238E27FC236}">
                  <a16:creationId xmlns:a16="http://schemas.microsoft.com/office/drawing/2014/main" id="{B0C0EB65-6A10-F8F2-537D-4618DB50E2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2117" y="6300815"/>
              <a:ext cx="38100" cy="400050"/>
            </a:xfrm>
            <a:prstGeom prst="rect">
              <a:avLst/>
            </a:prstGeom>
          </p:spPr>
        </p:pic>
      </p:grpSp>
      <p:sp>
        <p:nvSpPr>
          <p:cNvPr id="5" name="Content Placeholder 4">
            <a:extLst>
              <a:ext uri="{FF2B5EF4-FFF2-40B4-BE49-F238E27FC236}">
                <a16:creationId xmlns:a16="http://schemas.microsoft.com/office/drawing/2014/main" id="{2CDF82AA-A106-7352-D8EA-D94538BA4916}"/>
              </a:ext>
            </a:extLst>
          </p:cNvPr>
          <p:cNvSpPr>
            <a:spLocks noGrp="1"/>
          </p:cNvSpPr>
          <p:nvPr>
            <p:ph idx="1"/>
          </p:nvPr>
        </p:nvSpPr>
        <p:spPr>
          <a:xfrm>
            <a:off x="838200" y="2397975"/>
            <a:ext cx="10515600" cy="820445"/>
          </a:xfrm>
        </p:spPr>
        <p:txBody>
          <a:bodyPr>
            <a:normAutofit/>
          </a:bodyPr>
          <a:lstStyle/>
          <a:p>
            <a:pPr marL="0" indent="0" algn="ctr">
              <a:buNone/>
            </a:pPr>
            <a:r>
              <a:rPr lang="en-US" sz="3600" b="1" dirty="0">
                <a:solidFill>
                  <a:schemeClr val="tx2"/>
                </a:solidFill>
                <a:hlinkClick r:id="rId7"/>
              </a:rPr>
              <a:t>www.foundation.wichita.edu/ambassadortoolkit</a:t>
            </a:r>
            <a:r>
              <a:rPr lang="en-US" sz="3600" b="1" dirty="0">
                <a:solidFill>
                  <a:schemeClr val="tx2"/>
                </a:solidFill>
              </a:rPr>
              <a:t> </a:t>
            </a:r>
          </a:p>
        </p:txBody>
      </p:sp>
    </p:spTree>
    <p:extLst>
      <p:ext uri="{BB962C8B-B14F-4D97-AF65-F5344CB8AC3E}">
        <p14:creationId xmlns:p14="http://schemas.microsoft.com/office/powerpoint/2010/main" val="3680368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07EB9C-364D-4D6B-B6A9-A635F00AF44E}"/>
              </a:ext>
            </a:extLst>
          </p:cNvPr>
          <p:cNvSpPr>
            <a:spLocks noGrp="1"/>
          </p:cNvSpPr>
          <p:nvPr>
            <p:ph type="title"/>
          </p:nvPr>
        </p:nvSpPr>
        <p:spPr/>
        <p:txBody>
          <a:bodyPr/>
          <a:lstStyle/>
          <a:p>
            <a:r>
              <a:rPr lang="en-US" dirty="0"/>
              <a:t>CREATING A PERSONAL FUNDRAISING PAGE</a:t>
            </a:r>
          </a:p>
        </p:txBody>
      </p:sp>
      <p:grpSp>
        <p:nvGrpSpPr>
          <p:cNvPr id="8" name="Group 7">
            <a:extLst>
              <a:ext uri="{FF2B5EF4-FFF2-40B4-BE49-F238E27FC236}">
                <a16:creationId xmlns:a16="http://schemas.microsoft.com/office/drawing/2014/main" id="{CED1E401-386D-9F1F-8841-3D9801FCAF30}"/>
              </a:ext>
            </a:extLst>
          </p:cNvPr>
          <p:cNvGrpSpPr/>
          <p:nvPr/>
        </p:nvGrpSpPr>
        <p:grpSpPr>
          <a:xfrm>
            <a:off x="0" y="5473156"/>
            <a:ext cx="12192000" cy="1392795"/>
            <a:chOff x="0" y="5473156"/>
            <a:chExt cx="12192000" cy="1392795"/>
          </a:xfrm>
        </p:grpSpPr>
        <p:pic>
          <p:nvPicPr>
            <p:cNvPr id="9" name="Graphic 8">
              <a:extLst>
                <a:ext uri="{FF2B5EF4-FFF2-40B4-BE49-F238E27FC236}">
                  <a16:creationId xmlns:a16="http://schemas.microsoft.com/office/drawing/2014/main" id="{DE8BCE0B-476A-1131-0611-010E32CF5E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473156"/>
              <a:ext cx="12192000" cy="1392795"/>
            </a:xfrm>
            <a:prstGeom prst="rect">
              <a:avLst/>
            </a:prstGeom>
          </p:spPr>
        </p:pic>
        <p:sp>
          <p:nvSpPr>
            <p:cNvPr id="10" name="TextBox 9">
              <a:extLst>
                <a:ext uri="{FF2B5EF4-FFF2-40B4-BE49-F238E27FC236}">
                  <a16:creationId xmlns:a16="http://schemas.microsoft.com/office/drawing/2014/main" id="{B4EAB729-A3E1-E3A8-EBF0-D42ED2AC83D7}"/>
                </a:ext>
              </a:extLst>
            </p:cNvPr>
            <p:cNvSpPr txBox="1"/>
            <p:nvPr/>
          </p:nvSpPr>
          <p:spPr>
            <a:xfrm>
              <a:off x="2153923" y="6300785"/>
              <a:ext cx="1943851" cy="400110"/>
            </a:xfrm>
            <a:prstGeom prst="rect">
              <a:avLst/>
            </a:prstGeom>
            <a:noFill/>
          </p:spPr>
          <p:txBody>
            <a:bodyPr wrap="square" rtlCol="0">
              <a:spAutoFit/>
            </a:bodyPr>
            <a:lstStyle/>
            <a:p>
              <a:pPr algn="ctr"/>
              <a:r>
                <a:rPr lang="en-US" sz="2000" dirty="0">
                  <a:latin typeface="Klavika Bold" panose="020B0806040000020004" pitchFamily="34" charset="0"/>
                </a:rPr>
                <a:t>September 14</a:t>
              </a:r>
            </a:p>
          </p:txBody>
        </p:sp>
        <p:sp>
          <p:nvSpPr>
            <p:cNvPr id="11" name="TextBox 10">
              <a:extLst>
                <a:ext uri="{FF2B5EF4-FFF2-40B4-BE49-F238E27FC236}">
                  <a16:creationId xmlns:a16="http://schemas.microsoft.com/office/drawing/2014/main" id="{C632839D-F378-7884-DF9D-6629937775A0}"/>
                </a:ext>
              </a:extLst>
            </p:cNvPr>
            <p:cNvSpPr txBox="1"/>
            <p:nvPr/>
          </p:nvSpPr>
          <p:spPr>
            <a:xfrm>
              <a:off x="4695960" y="6300785"/>
              <a:ext cx="2666114" cy="400110"/>
            </a:xfrm>
            <a:prstGeom prst="rect">
              <a:avLst/>
            </a:prstGeom>
            <a:noFill/>
          </p:spPr>
          <p:txBody>
            <a:bodyPr wrap="none" rtlCol="0">
              <a:spAutoFit/>
            </a:bodyPr>
            <a:lstStyle/>
            <a:p>
              <a:r>
                <a:rPr lang="en-US" sz="2000" dirty="0">
                  <a:latin typeface="Klavika Bold" panose="020B0806040000020004" pitchFamily="34" charset="0"/>
                </a:rPr>
                <a:t>LIFTING SHOCKERS UP</a:t>
              </a:r>
            </a:p>
          </p:txBody>
        </p:sp>
        <p:sp>
          <p:nvSpPr>
            <p:cNvPr id="12" name="TextBox 11">
              <a:extLst>
                <a:ext uri="{FF2B5EF4-FFF2-40B4-BE49-F238E27FC236}">
                  <a16:creationId xmlns:a16="http://schemas.microsoft.com/office/drawing/2014/main" id="{9E40FBE4-85FD-9ABF-43E8-3034B5E672AF}"/>
                </a:ext>
              </a:extLst>
            </p:cNvPr>
            <p:cNvSpPr txBox="1"/>
            <p:nvPr/>
          </p:nvSpPr>
          <p:spPr>
            <a:xfrm>
              <a:off x="7960258" y="6300785"/>
              <a:ext cx="2669642" cy="400110"/>
            </a:xfrm>
            <a:prstGeom prst="rect">
              <a:avLst/>
            </a:prstGeom>
            <a:noFill/>
          </p:spPr>
          <p:txBody>
            <a:bodyPr wrap="none" rtlCol="0">
              <a:spAutoFit/>
            </a:bodyPr>
            <a:lstStyle/>
            <a:p>
              <a:r>
                <a:rPr lang="en-US" sz="2000" dirty="0">
                  <a:latin typeface="Klavika Bold" panose="020B0806040000020004" pitchFamily="34" charset="0"/>
                </a:rPr>
                <a:t>wichita.edu/</a:t>
              </a:r>
              <a:r>
                <a:rPr lang="en-US" sz="2000" dirty="0" err="1">
                  <a:latin typeface="Klavika Bold" panose="020B0806040000020004" pitchFamily="34" charset="0"/>
                </a:rPr>
                <a:t>givingday</a:t>
              </a:r>
              <a:endParaRPr lang="en-US" sz="2000" dirty="0">
                <a:latin typeface="Klavika Bold" panose="020B0806040000020004" pitchFamily="34" charset="0"/>
              </a:endParaRPr>
            </a:p>
          </p:txBody>
        </p:sp>
        <p:pic>
          <p:nvPicPr>
            <p:cNvPr id="13" name="Graphic 12">
              <a:extLst>
                <a:ext uri="{FF2B5EF4-FFF2-40B4-BE49-F238E27FC236}">
                  <a16:creationId xmlns:a16="http://schemas.microsoft.com/office/drawing/2014/main" id="{8D30AD2E-0B09-23CE-B1D9-6E740D91C7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7817" y="6300815"/>
              <a:ext cx="38100" cy="400050"/>
            </a:xfrm>
            <a:prstGeom prst="rect">
              <a:avLst/>
            </a:prstGeom>
          </p:spPr>
        </p:pic>
        <p:pic>
          <p:nvPicPr>
            <p:cNvPr id="14" name="Graphic 13">
              <a:extLst>
                <a:ext uri="{FF2B5EF4-FFF2-40B4-BE49-F238E27FC236}">
                  <a16:creationId xmlns:a16="http://schemas.microsoft.com/office/drawing/2014/main" id="{3FBB6AC7-D656-3B89-FC9C-C44B3228C5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2117" y="6300815"/>
              <a:ext cx="38100" cy="400050"/>
            </a:xfrm>
            <a:prstGeom prst="rect">
              <a:avLst/>
            </a:prstGeom>
          </p:spPr>
        </p:pic>
      </p:grpSp>
      <p:sp>
        <p:nvSpPr>
          <p:cNvPr id="5" name="Content Placeholder 4">
            <a:extLst>
              <a:ext uri="{FF2B5EF4-FFF2-40B4-BE49-F238E27FC236}">
                <a16:creationId xmlns:a16="http://schemas.microsoft.com/office/drawing/2014/main" id="{153C9CCC-AACD-677C-CEE6-856DC167654D}"/>
              </a:ext>
            </a:extLst>
          </p:cNvPr>
          <p:cNvSpPr>
            <a:spLocks noGrp="1"/>
          </p:cNvSpPr>
          <p:nvPr>
            <p:ph idx="1"/>
          </p:nvPr>
        </p:nvSpPr>
        <p:spPr>
          <a:xfrm>
            <a:off x="838200" y="1825625"/>
            <a:ext cx="9961605" cy="3425105"/>
          </a:xfrm>
        </p:spPr>
        <p:txBody>
          <a:bodyPr/>
          <a:lstStyle/>
          <a:p>
            <a:pPr>
              <a:buClr>
                <a:schemeClr val="tx2"/>
              </a:buClr>
              <a:buFont typeface="Wingdings" panose="05000000000000000000" pitchFamily="2" charset="2"/>
              <a:buChar char="§"/>
            </a:pPr>
            <a:r>
              <a:rPr lang="en-US" dirty="0"/>
              <a:t>All of you have a unique program landing page</a:t>
            </a:r>
          </a:p>
          <a:p>
            <a:pPr>
              <a:buClr>
                <a:schemeClr val="tx2"/>
              </a:buClr>
              <a:buFont typeface="Wingdings" panose="05000000000000000000" pitchFamily="2" charset="2"/>
              <a:buChar char="§"/>
            </a:pPr>
            <a:r>
              <a:rPr lang="en-US" dirty="0"/>
              <a:t>Every individual ambassador can become a “fundraiser” for the program with their own page and goals</a:t>
            </a:r>
          </a:p>
          <a:p>
            <a:pPr marL="0" indent="0">
              <a:buNone/>
            </a:pPr>
            <a:endParaRPr lang="en-US" dirty="0"/>
          </a:p>
        </p:txBody>
      </p:sp>
      <p:pic>
        <p:nvPicPr>
          <p:cNvPr id="3" name="Picture 2"/>
          <p:cNvPicPr>
            <a:picLocks noChangeAspect="1"/>
          </p:cNvPicPr>
          <p:nvPr/>
        </p:nvPicPr>
        <p:blipFill rotWithShape="1">
          <a:blip r:embed="rId7" cstate="hqprint">
            <a:extLst>
              <a:ext uri="{28A0092B-C50C-407E-A947-70E740481C1C}">
                <a14:useLocalDpi xmlns:a14="http://schemas.microsoft.com/office/drawing/2010/main" val="0"/>
              </a:ext>
            </a:extLst>
          </a:blip>
          <a:srcRect l="23829" t="10780" r="5044" b="18094"/>
          <a:stretch/>
        </p:blipFill>
        <p:spPr>
          <a:xfrm flipH="1">
            <a:off x="7819230" y="2860465"/>
            <a:ext cx="4647259" cy="3098173"/>
          </a:xfrm>
          <a:prstGeom prst="round2DiagRect">
            <a:avLst>
              <a:gd name="adj1" fmla="val 16667"/>
              <a:gd name="adj2" fmla="val 0"/>
            </a:avLst>
          </a:prstGeom>
          <a:ln w="88900" cap="sq">
            <a:noFill/>
            <a:miter lim="800000"/>
          </a:ln>
          <a:effectLst/>
        </p:spPr>
      </p:pic>
    </p:spTree>
    <p:extLst>
      <p:ext uri="{BB962C8B-B14F-4D97-AF65-F5344CB8AC3E}">
        <p14:creationId xmlns:p14="http://schemas.microsoft.com/office/powerpoint/2010/main" val="3120026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07EB9C-364D-4D6B-B6A9-A635F00AF44E}"/>
              </a:ext>
            </a:extLst>
          </p:cNvPr>
          <p:cNvSpPr>
            <a:spLocks noGrp="1"/>
          </p:cNvSpPr>
          <p:nvPr>
            <p:ph type="title"/>
          </p:nvPr>
        </p:nvSpPr>
        <p:spPr>
          <a:xfrm>
            <a:off x="838200" y="583661"/>
            <a:ext cx="10515600" cy="1325563"/>
          </a:xfrm>
        </p:spPr>
        <p:txBody>
          <a:bodyPr/>
          <a:lstStyle/>
          <a:p>
            <a:r>
              <a:rPr lang="en-US" dirty="0"/>
              <a:t>CREATING YOUR PERSONAL APPEAL</a:t>
            </a:r>
          </a:p>
        </p:txBody>
      </p:sp>
      <p:grpSp>
        <p:nvGrpSpPr>
          <p:cNvPr id="14" name="Group 13">
            <a:extLst>
              <a:ext uri="{FF2B5EF4-FFF2-40B4-BE49-F238E27FC236}">
                <a16:creationId xmlns:a16="http://schemas.microsoft.com/office/drawing/2014/main" id="{3A384A0F-691D-EE30-C15C-4A446142273A}"/>
              </a:ext>
            </a:extLst>
          </p:cNvPr>
          <p:cNvGrpSpPr/>
          <p:nvPr/>
        </p:nvGrpSpPr>
        <p:grpSpPr>
          <a:xfrm>
            <a:off x="0" y="5473156"/>
            <a:ext cx="12192000" cy="1392795"/>
            <a:chOff x="0" y="5473156"/>
            <a:chExt cx="12192000" cy="1392795"/>
          </a:xfrm>
        </p:grpSpPr>
        <p:pic>
          <p:nvPicPr>
            <p:cNvPr id="8" name="Graphic 7">
              <a:extLst>
                <a:ext uri="{FF2B5EF4-FFF2-40B4-BE49-F238E27FC236}">
                  <a16:creationId xmlns:a16="http://schemas.microsoft.com/office/drawing/2014/main" id="{9068A48A-9CCA-5011-02C3-C6711619C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473156"/>
              <a:ext cx="12192000" cy="1392795"/>
            </a:xfrm>
            <a:prstGeom prst="rect">
              <a:avLst/>
            </a:prstGeom>
          </p:spPr>
        </p:pic>
        <p:sp>
          <p:nvSpPr>
            <p:cNvPr id="9" name="TextBox 8">
              <a:extLst>
                <a:ext uri="{FF2B5EF4-FFF2-40B4-BE49-F238E27FC236}">
                  <a16:creationId xmlns:a16="http://schemas.microsoft.com/office/drawing/2014/main" id="{5B9950BE-2EFB-F5A5-7BF0-6DC900B2C8F2}"/>
                </a:ext>
              </a:extLst>
            </p:cNvPr>
            <p:cNvSpPr txBox="1"/>
            <p:nvPr/>
          </p:nvSpPr>
          <p:spPr>
            <a:xfrm>
              <a:off x="2153923" y="6300785"/>
              <a:ext cx="1943851" cy="400110"/>
            </a:xfrm>
            <a:prstGeom prst="rect">
              <a:avLst/>
            </a:prstGeom>
            <a:noFill/>
          </p:spPr>
          <p:txBody>
            <a:bodyPr wrap="square" rtlCol="0">
              <a:spAutoFit/>
            </a:bodyPr>
            <a:lstStyle/>
            <a:p>
              <a:pPr algn="ctr"/>
              <a:r>
                <a:rPr lang="en-US" sz="2000" dirty="0">
                  <a:latin typeface="Klavika Bold" panose="020B0806040000020004" pitchFamily="34" charset="0"/>
                </a:rPr>
                <a:t>September 14</a:t>
              </a:r>
            </a:p>
          </p:txBody>
        </p:sp>
        <p:sp>
          <p:nvSpPr>
            <p:cNvPr id="10" name="TextBox 9">
              <a:extLst>
                <a:ext uri="{FF2B5EF4-FFF2-40B4-BE49-F238E27FC236}">
                  <a16:creationId xmlns:a16="http://schemas.microsoft.com/office/drawing/2014/main" id="{D7E8A56C-2DD5-560C-8A5B-DC58F3E0EE8C}"/>
                </a:ext>
              </a:extLst>
            </p:cNvPr>
            <p:cNvSpPr txBox="1"/>
            <p:nvPr/>
          </p:nvSpPr>
          <p:spPr>
            <a:xfrm>
              <a:off x="4695960" y="6300785"/>
              <a:ext cx="2666114" cy="400110"/>
            </a:xfrm>
            <a:prstGeom prst="rect">
              <a:avLst/>
            </a:prstGeom>
            <a:noFill/>
          </p:spPr>
          <p:txBody>
            <a:bodyPr wrap="none" rtlCol="0">
              <a:spAutoFit/>
            </a:bodyPr>
            <a:lstStyle/>
            <a:p>
              <a:r>
                <a:rPr lang="en-US" sz="2000" dirty="0">
                  <a:latin typeface="Klavika Bold" panose="020B0806040000020004" pitchFamily="34" charset="0"/>
                </a:rPr>
                <a:t>LIFTING SHOCKERS UP</a:t>
              </a:r>
            </a:p>
          </p:txBody>
        </p:sp>
        <p:sp>
          <p:nvSpPr>
            <p:cNvPr id="11" name="TextBox 10">
              <a:extLst>
                <a:ext uri="{FF2B5EF4-FFF2-40B4-BE49-F238E27FC236}">
                  <a16:creationId xmlns:a16="http://schemas.microsoft.com/office/drawing/2014/main" id="{96319542-7DE5-1DE6-1E56-34BDCFC76EC1}"/>
                </a:ext>
              </a:extLst>
            </p:cNvPr>
            <p:cNvSpPr txBox="1"/>
            <p:nvPr/>
          </p:nvSpPr>
          <p:spPr>
            <a:xfrm>
              <a:off x="7960258" y="6300785"/>
              <a:ext cx="2669642" cy="400110"/>
            </a:xfrm>
            <a:prstGeom prst="rect">
              <a:avLst/>
            </a:prstGeom>
            <a:noFill/>
          </p:spPr>
          <p:txBody>
            <a:bodyPr wrap="none" rtlCol="0">
              <a:spAutoFit/>
            </a:bodyPr>
            <a:lstStyle/>
            <a:p>
              <a:r>
                <a:rPr lang="en-US" sz="2000" dirty="0">
                  <a:latin typeface="Klavika Bold" panose="020B0806040000020004" pitchFamily="34" charset="0"/>
                </a:rPr>
                <a:t>wichita.edu/</a:t>
              </a:r>
              <a:r>
                <a:rPr lang="en-US" sz="2000" dirty="0" err="1">
                  <a:latin typeface="Klavika Bold" panose="020B0806040000020004" pitchFamily="34" charset="0"/>
                </a:rPr>
                <a:t>givingday</a:t>
              </a:r>
              <a:endParaRPr lang="en-US" sz="2000" dirty="0">
                <a:latin typeface="Klavika Bold" panose="020B0806040000020004" pitchFamily="34" charset="0"/>
              </a:endParaRPr>
            </a:p>
          </p:txBody>
        </p:sp>
        <p:pic>
          <p:nvPicPr>
            <p:cNvPr id="12" name="Graphic 11">
              <a:extLst>
                <a:ext uri="{FF2B5EF4-FFF2-40B4-BE49-F238E27FC236}">
                  <a16:creationId xmlns:a16="http://schemas.microsoft.com/office/drawing/2014/main" id="{92895ED8-43F3-D639-9572-D5699D5AD8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7817" y="6300815"/>
              <a:ext cx="38100" cy="400050"/>
            </a:xfrm>
            <a:prstGeom prst="rect">
              <a:avLst/>
            </a:prstGeom>
          </p:spPr>
        </p:pic>
        <p:pic>
          <p:nvPicPr>
            <p:cNvPr id="13" name="Graphic 12">
              <a:extLst>
                <a:ext uri="{FF2B5EF4-FFF2-40B4-BE49-F238E27FC236}">
                  <a16:creationId xmlns:a16="http://schemas.microsoft.com/office/drawing/2014/main" id="{EEBE9FA7-E283-6F4B-CF64-57A4070671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2117" y="6300815"/>
              <a:ext cx="38100" cy="400050"/>
            </a:xfrm>
            <a:prstGeom prst="rect">
              <a:avLst/>
            </a:prstGeom>
          </p:spPr>
        </p:pic>
      </p:grpSp>
      <p:sp>
        <p:nvSpPr>
          <p:cNvPr id="5" name="Content Placeholder 4">
            <a:extLst>
              <a:ext uri="{FF2B5EF4-FFF2-40B4-BE49-F238E27FC236}">
                <a16:creationId xmlns:a16="http://schemas.microsoft.com/office/drawing/2014/main" id="{6B80B2A8-6F27-E094-AB38-7B3EFF8DA651}"/>
              </a:ext>
            </a:extLst>
          </p:cNvPr>
          <p:cNvSpPr>
            <a:spLocks noGrp="1"/>
          </p:cNvSpPr>
          <p:nvPr>
            <p:ph idx="1"/>
          </p:nvPr>
        </p:nvSpPr>
        <p:spPr>
          <a:xfrm>
            <a:off x="838200" y="1825626"/>
            <a:ext cx="10515600" cy="2485118"/>
          </a:xfrm>
        </p:spPr>
        <p:txBody>
          <a:bodyPr/>
          <a:lstStyle/>
          <a:p>
            <a:pPr lvl="1">
              <a:lnSpc>
                <a:spcPct val="150000"/>
              </a:lnSpc>
              <a:buClr>
                <a:schemeClr val="bg2"/>
              </a:buClr>
              <a:buFont typeface="Wingdings" panose="05000000000000000000" pitchFamily="2" charset="2"/>
              <a:buChar char="§"/>
            </a:pPr>
            <a:r>
              <a:rPr lang="en-US" sz="2800" dirty="0"/>
              <a:t>What is your personal connection to the program?</a:t>
            </a:r>
          </a:p>
          <a:p>
            <a:pPr lvl="1">
              <a:lnSpc>
                <a:spcPct val="150000"/>
              </a:lnSpc>
              <a:buClr>
                <a:schemeClr val="bg2"/>
              </a:buClr>
              <a:buFont typeface="Wingdings" panose="05000000000000000000" pitchFamily="2" charset="2"/>
              <a:buChar char="§"/>
            </a:pPr>
            <a:r>
              <a:rPr lang="en-US" sz="2800" dirty="0"/>
              <a:t>How does your program benefit students?</a:t>
            </a:r>
          </a:p>
          <a:p>
            <a:pPr lvl="1">
              <a:lnSpc>
                <a:spcPct val="150000"/>
              </a:lnSpc>
              <a:buClr>
                <a:schemeClr val="bg2"/>
              </a:buClr>
              <a:buFont typeface="Wingdings" panose="05000000000000000000" pitchFamily="2" charset="2"/>
              <a:buChar char="§"/>
            </a:pPr>
            <a:r>
              <a:rPr lang="en-US" sz="2800" dirty="0"/>
              <a:t>Why are you an important part of the student experience?</a:t>
            </a:r>
          </a:p>
          <a:p>
            <a:pPr>
              <a:lnSpc>
                <a:spcPct val="150000"/>
              </a:lnSpc>
            </a:pPr>
            <a:endParaRPr lang="en-US" dirty="0"/>
          </a:p>
        </p:txBody>
      </p:sp>
    </p:spTree>
    <p:extLst>
      <p:ext uri="{BB962C8B-B14F-4D97-AF65-F5344CB8AC3E}">
        <p14:creationId xmlns:p14="http://schemas.microsoft.com/office/powerpoint/2010/main" val="3541426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07EB9C-364D-4D6B-B6A9-A635F00AF44E}"/>
              </a:ext>
            </a:extLst>
          </p:cNvPr>
          <p:cNvSpPr>
            <a:spLocks noGrp="1"/>
          </p:cNvSpPr>
          <p:nvPr>
            <p:ph type="title"/>
          </p:nvPr>
        </p:nvSpPr>
        <p:spPr>
          <a:xfrm>
            <a:off x="838200" y="583661"/>
            <a:ext cx="10515600" cy="1325563"/>
          </a:xfrm>
        </p:spPr>
        <p:txBody>
          <a:bodyPr/>
          <a:lstStyle/>
          <a:p>
            <a:r>
              <a:rPr lang="en-US" dirty="0"/>
              <a:t>PROMOTING YOUR PROGRAM</a:t>
            </a:r>
          </a:p>
        </p:txBody>
      </p:sp>
      <p:grpSp>
        <p:nvGrpSpPr>
          <p:cNvPr id="14" name="Group 13">
            <a:extLst>
              <a:ext uri="{FF2B5EF4-FFF2-40B4-BE49-F238E27FC236}">
                <a16:creationId xmlns:a16="http://schemas.microsoft.com/office/drawing/2014/main" id="{3A384A0F-691D-EE30-C15C-4A446142273A}"/>
              </a:ext>
            </a:extLst>
          </p:cNvPr>
          <p:cNvGrpSpPr/>
          <p:nvPr/>
        </p:nvGrpSpPr>
        <p:grpSpPr>
          <a:xfrm>
            <a:off x="0" y="5473156"/>
            <a:ext cx="12192000" cy="1392795"/>
            <a:chOff x="0" y="5473156"/>
            <a:chExt cx="12192000" cy="1392795"/>
          </a:xfrm>
        </p:grpSpPr>
        <p:pic>
          <p:nvPicPr>
            <p:cNvPr id="8" name="Graphic 7">
              <a:extLst>
                <a:ext uri="{FF2B5EF4-FFF2-40B4-BE49-F238E27FC236}">
                  <a16:creationId xmlns:a16="http://schemas.microsoft.com/office/drawing/2014/main" id="{9068A48A-9CCA-5011-02C3-C6711619C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473156"/>
              <a:ext cx="12192000" cy="1392795"/>
            </a:xfrm>
            <a:prstGeom prst="rect">
              <a:avLst/>
            </a:prstGeom>
          </p:spPr>
        </p:pic>
        <p:sp>
          <p:nvSpPr>
            <p:cNvPr id="9" name="TextBox 8">
              <a:extLst>
                <a:ext uri="{FF2B5EF4-FFF2-40B4-BE49-F238E27FC236}">
                  <a16:creationId xmlns:a16="http://schemas.microsoft.com/office/drawing/2014/main" id="{5B9950BE-2EFB-F5A5-7BF0-6DC900B2C8F2}"/>
                </a:ext>
              </a:extLst>
            </p:cNvPr>
            <p:cNvSpPr txBox="1"/>
            <p:nvPr/>
          </p:nvSpPr>
          <p:spPr>
            <a:xfrm>
              <a:off x="2153923" y="6300785"/>
              <a:ext cx="1943851" cy="400110"/>
            </a:xfrm>
            <a:prstGeom prst="rect">
              <a:avLst/>
            </a:prstGeom>
            <a:noFill/>
          </p:spPr>
          <p:txBody>
            <a:bodyPr wrap="square" rtlCol="0">
              <a:spAutoFit/>
            </a:bodyPr>
            <a:lstStyle/>
            <a:p>
              <a:pPr algn="ctr"/>
              <a:r>
                <a:rPr lang="en-US" sz="2000" dirty="0">
                  <a:latin typeface="Klavika Bold" panose="020B0806040000020004" pitchFamily="34" charset="0"/>
                </a:rPr>
                <a:t>September 14</a:t>
              </a:r>
            </a:p>
          </p:txBody>
        </p:sp>
        <p:sp>
          <p:nvSpPr>
            <p:cNvPr id="10" name="TextBox 9">
              <a:extLst>
                <a:ext uri="{FF2B5EF4-FFF2-40B4-BE49-F238E27FC236}">
                  <a16:creationId xmlns:a16="http://schemas.microsoft.com/office/drawing/2014/main" id="{D7E8A56C-2DD5-560C-8A5B-DC58F3E0EE8C}"/>
                </a:ext>
              </a:extLst>
            </p:cNvPr>
            <p:cNvSpPr txBox="1"/>
            <p:nvPr/>
          </p:nvSpPr>
          <p:spPr>
            <a:xfrm>
              <a:off x="4695960" y="6300785"/>
              <a:ext cx="2666114" cy="400110"/>
            </a:xfrm>
            <a:prstGeom prst="rect">
              <a:avLst/>
            </a:prstGeom>
            <a:noFill/>
          </p:spPr>
          <p:txBody>
            <a:bodyPr wrap="none" rtlCol="0">
              <a:spAutoFit/>
            </a:bodyPr>
            <a:lstStyle/>
            <a:p>
              <a:r>
                <a:rPr lang="en-US" sz="2000" dirty="0">
                  <a:latin typeface="Klavika Bold" panose="020B0806040000020004" pitchFamily="34" charset="0"/>
                </a:rPr>
                <a:t>LIFTING SHOCKERS UP</a:t>
              </a:r>
            </a:p>
          </p:txBody>
        </p:sp>
        <p:sp>
          <p:nvSpPr>
            <p:cNvPr id="11" name="TextBox 10">
              <a:extLst>
                <a:ext uri="{FF2B5EF4-FFF2-40B4-BE49-F238E27FC236}">
                  <a16:creationId xmlns:a16="http://schemas.microsoft.com/office/drawing/2014/main" id="{96319542-7DE5-1DE6-1E56-34BDCFC76EC1}"/>
                </a:ext>
              </a:extLst>
            </p:cNvPr>
            <p:cNvSpPr txBox="1"/>
            <p:nvPr/>
          </p:nvSpPr>
          <p:spPr>
            <a:xfrm>
              <a:off x="7960258" y="6300785"/>
              <a:ext cx="2669642" cy="400110"/>
            </a:xfrm>
            <a:prstGeom prst="rect">
              <a:avLst/>
            </a:prstGeom>
            <a:noFill/>
          </p:spPr>
          <p:txBody>
            <a:bodyPr wrap="none" rtlCol="0">
              <a:spAutoFit/>
            </a:bodyPr>
            <a:lstStyle/>
            <a:p>
              <a:r>
                <a:rPr lang="en-US" sz="2000" dirty="0">
                  <a:latin typeface="Klavika Bold" panose="020B0806040000020004" pitchFamily="34" charset="0"/>
                </a:rPr>
                <a:t>wichita.edu/</a:t>
              </a:r>
              <a:r>
                <a:rPr lang="en-US" sz="2000" dirty="0" err="1">
                  <a:latin typeface="Klavika Bold" panose="020B0806040000020004" pitchFamily="34" charset="0"/>
                </a:rPr>
                <a:t>givingday</a:t>
              </a:r>
              <a:endParaRPr lang="en-US" sz="2000" dirty="0">
                <a:latin typeface="Klavika Bold" panose="020B0806040000020004" pitchFamily="34" charset="0"/>
              </a:endParaRPr>
            </a:p>
          </p:txBody>
        </p:sp>
        <p:pic>
          <p:nvPicPr>
            <p:cNvPr id="12" name="Graphic 11">
              <a:extLst>
                <a:ext uri="{FF2B5EF4-FFF2-40B4-BE49-F238E27FC236}">
                  <a16:creationId xmlns:a16="http://schemas.microsoft.com/office/drawing/2014/main" id="{92895ED8-43F3-D639-9572-D5699D5AD8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7817" y="6300815"/>
              <a:ext cx="38100" cy="400050"/>
            </a:xfrm>
            <a:prstGeom prst="rect">
              <a:avLst/>
            </a:prstGeom>
          </p:spPr>
        </p:pic>
        <p:pic>
          <p:nvPicPr>
            <p:cNvPr id="13" name="Graphic 12">
              <a:extLst>
                <a:ext uri="{FF2B5EF4-FFF2-40B4-BE49-F238E27FC236}">
                  <a16:creationId xmlns:a16="http://schemas.microsoft.com/office/drawing/2014/main" id="{EEBE9FA7-E283-6F4B-CF64-57A4070671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2117" y="6300815"/>
              <a:ext cx="38100" cy="400050"/>
            </a:xfrm>
            <a:prstGeom prst="rect">
              <a:avLst/>
            </a:prstGeom>
          </p:spPr>
        </p:pic>
      </p:grpSp>
      <p:sp>
        <p:nvSpPr>
          <p:cNvPr id="5" name="Content Placeholder 4">
            <a:extLst>
              <a:ext uri="{FF2B5EF4-FFF2-40B4-BE49-F238E27FC236}">
                <a16:creationId xmlns:a16="http://schemas.microsoft.com/office/drawing/2014/main" id="{6B80B2A8-6F27-E094-AB38-7B3EFF8DA651}"/>
              </a:ext>
            </a:extLst>
          </p:cNvPr>
          <p:cNvSpPr>
            <a:spLocks noGrp="1"/>
          </p:cNvSpPr>
          <p:nvPr>
            <p:ph idx="1"/>
          </p:nvPr>
        </p:nvSpPr>
        <p:spPr>
          <a:xfrm>
            <a:off x="541632" y="1825626"/>
            <a:ext cx="10515600" cy="3647530"/>
          </a:xfrm>
        </p:spPr>
        <p:txBody>
          <a:bodyPr>
            <a:normAutofit fontScale="77500" lnSpcReduction="20000"/>
          </a:bodyPr>
          <a:lstStyle/>
          <a:p>
            <a:pPr lvl="1">
              <a:lnSpc>
                <a:spcPct val="150000"/>
              </a:lnSpc>
              <a:buClr>
                <a:schemeClr val="bg2"/>
              </a:buClr>
              <a:buFont typeface="Wingdings" panose="05000000000000000000" pitchFamily="2" charset="2"/>
              <a:buChar char="§"/>
            </a:pPr>
            <a:r>
              <a:rPr lang="en-US" sz="2800" dirty="0"/>
              <a:t>Countdown to Founders’ Day </a:t>
            </a:r>
          </a:p>
          <a:p>
            <a:pPr lvl="1">
              <a:lnSpc>
                <a:spcPct val="150000"/>
              </a:lnSpc>
              <a:buClr>
                <a:schemeClr val="bg2"/>
              </a:buClr>
              <a:buFont typeface="Wingdings" panose="05000000000000000000" pitchFamily="2" charset="2"/>
              <a:buChar char="§"/>
            </a:pPr>
            <a:r>
              <a:rPr lang="en-US" sz="2800" dirty="0"/>
              <a:t>10 ways your program improves the student experience</a:t>
            </a:r>
          </a:p>
          <a:p>
            <a:pPr lvl="1">
              <a:lnSpc>
                <a:spcPct val="150000"/>
              </a:lnSpc>
              <a:buClr>
                <a:schemeClr val="bg2"/>
              </a:buClr>
              <a:buFont typeface="Wingdings" panose="05000000000000000000" pitchFamily="2" charset="2"/>
              <a:buChar char="§"/>
            </a:pPr>
            <a:r>
              <a:rPr lang="en-US" sz="2800" dirty="0"/>
              <a:t>Share student stories</a:t>
            </a:r>
          </a:p>
          <a:p>
            <a:pPr lvl="1">
              <a:lnSpc>
                <a:spcPct val="150000"/>
              </a:lnSpc>
              <a:buClr>
                <a:schemeClr val="bg2"/>
              </a:buClr>
              <a:buFont typeface="Wingdings" panose="05000000000000000000" pitchFamily="2" charset="2"/>
              <a:buChar char="§"/>
            </a:pPr>
            <a:r>
              <a:rPr lang="en-US" sz="2800" dirty="0"/>
              <a:t>Ask program alumni to share their own story</a:t>
            </a:r>
          </a:p>
          <a:p>
            <a:pPr lvl="1">
              <a:lnSpc>
                <a:spcPct val="150000"/>
              </a:lnSpc>
              <a:buClr>
                <a:schemeClr val="bg2"/>
              </a:buClr>
              <a:buFont typeface="Wingdings" panose="05000000000000000000" pitchFamily="2" charset="2"/>
              <a:buChar char="§"/>
            </a:pPr>
            <a:r>
              <a:rPr lang="en-US" sz="2800" dirty="0"/>
              <a:t>Give an example of how funding helps your program – what will these dollars go toward?</a:t>
            </a:r>
          </a:p>
          <a:p>
            <a:pPr lvl="2">
              <a:lnSpc>
                <a:spcPct val="150000"/>
              </a:lnSpc>
              <a:buClr>
                <a:schemeClr val="bg2"/>
              </a:buClr>
              <a:buFont typeface="Wingdings" panose="05000000000000000000" pitchFamily="2" charset="2"/>
              <a:buChar char="§"/>
            </a:pPr>
            <a:r>
              <a:rPr lang="en-US" sz="2400" dirty="0">
                <a:latin typeface="Klavika Regular" panose="020B0506040000020004" pitchFamily="34" charset="0"/>
              </a:rPr>
              <a:t>What does a $25 gift do for your program?</a:t>
            </a:r>
          </a:p>
          <a:p>
            <a:pPr lvl="1">
              <a:lnSpc>
                <a:spcPct val="150000"/>
              </a:lnSpc>
              <a:buClr>
                <a:schemeClr val="bg2"/>
              </a:buClr>
              <a:buFont typeface="Wingdings" panose="05000000000000000000" pitchFamily="2" charset="2"/>
              <a:buChar char="§"/>
            </a:pPr>
            <a:endParaRPr lang="en-US" sz="2800" dirty="0"/>
          </a:p>
          <a:p>
            <a:pPr>
              <a:lnSpc>
                <a:spcPct val="150000"/>
              </a:lnSpc>
            </a:pPr>
            <a:endParaRPr lang="en-US" dirty="0"/>
          </a:p>
        </p:txBody>
      </p:sp>
      <p:pic>
        <p:nvPicPr>
          <p:cNvPr id="2" name="Picture 1"/>
          <p:cNvPicPr>
            <a:picLocks noChangeAspect="1"/>
          </p:cNvPicPr>
          <p:nvPr/>
        </p:nvPicPr>
        <p:blipFill rotWithShape="1">
          <a:blip r:embed="rId7" cstate="hqprint">
            <a:extLst>
              <a:ext uri="{28A0092B-C50C-407E-A947-70E740481C1C}">
                <a14:useLocalDpi xmlns:a14="http://schemas.microsoft.com/office/drawing/2010/main" val="0"/>
              </a:ext>
            </a:extLst>
          </a:blip>
          <a:srcRect l="-22341" t="-15550" r="22341" b="15550"/>
          <a:stretch/>
        </p:blipFill>
        <p:spPr>
          <a:xfrm flipH="1">
            <a:off x="8168888" y="-910252"/>
            <a:ext cx="6777638" cy="4518425"/>
          </a:xfrm>
          <a:prstGeom prst="round2DiagRect">
            <a:avLst>
              <a:gd name="adj1" fmla="val 16667"/>
              <a:gd name="adj2" fmla="val 0"/>
            </a:avLst>
          </a:prstGeom>
          <a:ln w="88900" cap="sq">
            <a:noFill/>
            <a:miter lim="800000"/>
          </a:ln>
          <a:effectLst/>
        </p:spPr>
      </p:pic>
    </p:spTree>
    <p:extLst>
      <p:ext uri="{BB962C8B-B14F-4D97-AF65-F5344CB8AC3E}">
        <p14:creationId xmlns:p14="http://schemas.microsoft.com/office/powerpoint/2010/main" val="4092564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07EB9C-364D-4D6B-B6A9-A635F00AF44E}"/>
              </a:ext>
            </a:extLst>
          </p:cNvPr>
          <p:cNvSpPr>
            <a:spLocks noGrp="1"/>
          </p:cNvSpPr>
          <p:nvPr>
            <p:ph type="title"/>
          </p:nvPr>
        </p:nvSpPr>
        <p:spPr>
          <a:xfrm>
            <a:off x="838200" y="583661"/>
            <a:ext cx="10515600" cy="1325563"/>
          </a:xfrm>
        </p:spPr>
        <p:txBody>
          <a:bodyPr/>
          <a:lstStyle/>
          <a:p>
            <a:r>
              <a:rPr lang="en-US" dirty="0"/>
              <a:t>FUNDRAISING CHALLENGES/PRIZES</a:t>
            </a:r>
          </a:p>
        </p:txBody>
      </p:sp>
      <p:grpSp>
        <p:nvGrpSpPr>
          <p:cNvPr id="14" name="Group 13">
            <a:extLst>
              <a:ext uri="{FF2B5EF4-FFF2-40B4-BE49-F238E27FC236}">
                <a16:creationId xmlns:a16="http://schemas.microsoft.com/office/drawing/2014/main" id="{3A384A0F-691D-EE30-C15C-4A446142273A}"/>
              </a:ext>
            </a:extLst>
          </p:cNvPr>
          <p:cNvGrpSpPr/>
          <p:nvPr/>
        </p:nvGrpSpPr>
        <p:grpSpPr>
          <a:xfrm>
            <a:off x="0" y="5473156"/>
            <a:ext cx="12192000" cy="1392795"/>
            <a:chOff x="0" y="5473156"/>
            <a:chExt cx="12192000" cy="1392795"/>
          </a:xfrm>
        </p:grpSpPr>
        <p:pic>
          <p:nvPicPr>
            <p:cNvPr id="8" name="Graphic 7">
              <a:extLst>
                <a:ext uri="{FF2B5EF4-FFF2-40B4-BE49-F238E27FC236}">
                  <a16:creationId xmlns:a16="http://schemas.microsoft.com/office/drawing/2014/main" id="{9068A48A-9CCA-5011-02C3-C6711619C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473156"/>
              <a:ext cx="12192000" cy="1392795"/>
            </a:xfrm>
            <a:prstGeom prst="rect">
              <a:avLst/>
            </a:prstGeom>
          </p:spPr>
        </p:pic>
        <p:sp>
          <p:nvSpPr>
            <p:cNvPr id="9" name="TextBox 8">
              <a:extLst>
                <a:ext uri="{FF2B5EF4-FFF2-40B4-BE49-F238E27FC236}">
                  <a16:creationId xmlns:a16="http://schemas.microsoft.com/office/drawing/2014/main" id="{5B9950BE-2EFB-F5A5-7BF0-6DC900B2C8F2}"/>
                </a:ext>
              </a:extLst>
            </p:cNvPr>
            <p:cNvSpPr txBox="1"/>
            <p:nvPr/>
          </p:nvSpPr>
          <p:spPr>
            <a:xfrm>
              <a:off x="2153923" y="6300785"/>
              <a:ext cx="1943851" cy="400110"/>
            </a:xfrm>
            <a:prstGeom prst="rect">
              <a:avLst/>
            </a:prstGeom>
            <a:noFill/>
          </p:spPr>
          <p:txBody>
            <a:bodyPr wrap="square" rtlCol="0">
              <a:spAutoFit/>
            </a:bodyPr>
            <a:lstStyle/>
            <a:p>
              <a:pPr algn="ctr"/>
              <a:r>
                <a:rPr lang="en-US" sz="2000" dirty="0">
                  <a:latin typeface="Klavika Bold" panose="020B0806040000020004" pitchFamily="34" charset="0"/>
                </a:rPr>
                <a:t>September 14</a:t>
              </a:r>
            </a:p>
          </p:txBody>
        </p:sp>
        <p:sp>
          <p:nvSpPr>
            <p:cNvPr id="10" name="TextBox 9">
              <a:extLst>
                <a:ext uri="{FF2B5EF4-FFF2-40B4-BE49-F238E27FC236}">
                  <a16:creationId xmlns:a16="http://schemas.microsoft.com/office/drawing/2014/main" id="{D7E8A56C-2DD5-560C-8A5B-DC58F3E0EE8C}"/>
                </a:ext>
              </a:extLst>
            </p:cNvPr>
            <p:cNvSpPr txBox="1"/>
            <p:nvPr/>
          </p:nvSpPr>
          <p:spPr>
            <a:xfrm>
              <a:off x="4695960" y="6300785"/>
              <a:ext cx="2666114" cy="400110"/>
            </a:xfrm>
            <a:prstGeom prst="rect">
              <a:avLst/>
            </a:prstGeom>
            <a:noFill/>
          </p:spPr>
          <p:txBody>
            <a:bodyPr wrap="none" rtlCol="0">
              <a:spAutoFit/>
            </a:bodyPr>
            <a:lstStyle/>
            <a:p>
              <a:r>
                <a:rPr lang="en-US" sz="2000" dirty="0">
                  <a:latin typeface="Klavika Bold" panose="020B0806040000020004" pitchFamily="34" charset="0"/>
                </a:rPr>
                <a:t>LIFTING SHOCKERS UP</a:t>
              </a:r>
            </a:p>
          </p:txBody>
        </p:sp>
        <p:sp>
          <p:nvSpPr>
            <p:cNvPr id="11" name="TextBox 10">
              <a:extLst>
                <a:ext uri="{FF2B5EF4-FFF2-40B4-BE49-F238E27FC236}">
                  <a16:creationId xmlns:a16="http://schemas.microsoft.com/office/drawing/2014/main" id="{96319542-7DE5-1DE6-1E56-34BDCFC76EC1}"/>
                </a:ext>
              </a:extLst>
            </p:cNvPr>
            <p:cNvSpPr txBox="1"/>
            <p:nvPr/>
          </p:nvSpPr>
          <p:spPr>
            <a:xfrm>
              <a:off x="7960258" y="6300785"/>
              <a:ext cx="2669642" cy="400110"/>
            </a:xfrm>
            <a:prstGeom prst="rect">
              <a:avLst/>
            </a:prstGeom>
            <a:noFill/>
          </p:spPr>
          <p:txBody>
            <a:bodyPr wrap="none" rtlCol="0">
              <a:spAutoFit/>
            </a:bodyPr>
            <a:lstStyle/>
            <a:p>
              <a:r>
                <a:rPr lang="en-US" sz="2000" dirty="0">
                  <a:latin typeface="Klavika Bold" panose="020B0806040000020004" pitchFamily="34" charset="0"/>
                </a:rPr>
                <a:t>wichita.edu/</a:t>
              </a:r>
              <a:r>
                <a:rPr lang="en-US" sz="2000" dirty="0" err="1">
                  <a:latin typeface="Klavika Bold" panose="020B0806040000020004" pitchFamily="34" charset="0"/>
                </a:rPr>
                <a:t>givingday</a:t>
              </a:r>
              <a:endParaRPr lang="en-US" sz="2000" dirty="0">
                <a:latin typeface="Klavika Bold" panose="020B0806040000020004" pitchFamily="34" charset="0"/>
              </a:endParaRPr>
            </a:p>
          </p:txBody>
        </p:sp>
        <p:pic>
          <p:nvPicPr>
            <p:cNvPr id="12" name="Graphic 11">
              <a:extLst>
                <a:ext uri="{FF2B5EF4-FFF2-40B4-BE49-F238E27FC236}">
                  <a16:creationId xmlns:a16="http://schemas.microsoft.com/office/drawing/2014/main" id="{92895ED8-43F3-D639-9572-D5699D5AD8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77817" y="6300815"/>
              <a:ext cx="38100" cy="400050"/>
            </a:xfrm>
            <a:prstGeom prst="rect">
              <a:avLst/>
            </a:prstGeom>
          </p:spPr>
        </p:pic>
        <p:pic>
          <p:nvPicPr>
            <p:cNvPr id="13" name="Graphic 12">
              <a:extLst>
                <a:ext uri="{FF2B5EF4-FFF2-40B4-BE49-F238E27FC236}">
                  <a16:creationId xmlns:a16="http://schemas.microsoft.com/office/drawing/2014/main" id="{EEBE9FA7-E283-6F4B-CF64-57A4070671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2117" y="6300815"/>
              <a:ext cx="38100" cy="400050"/>
            </a:xfrm>
            <a:prstGeom prst="rect">
              <a:avLst/>
            </a:prstGeom>
          </p:spPr>
        </p:pic>
      </p:grpSp>
      <p:sp>
        <p:nvSpPr>
          <p:cNvPr id="5" name="Content Placeholder 4">
            <a:extLst>
              <a:ext uri="{FF2B5EF4-FFF2-40B4-BE49-F238E27FC236}">
                <a16:creationId xmlns:a16="http://schemas.microsoft.com/office/drawing/2014/main" id="{6B80B2A8-6F27-E094-AB38-7B3EFF8DA651}"/>
              </a:ext>
            </a:extLst>
          </p:cNvPr>
          <p:cNvSpPr>
            <a:spLocks noGrp="1"/>
          </p:cNvSpPr>
          <p:nvPr>
            <p:ph idx="1"/>
          </p:nvPr>
        </p:nvSpPr>
        <p:spPr/>
        <p:txBody>
          <a:bodyPr/>
          <a:lstStyle/>
          <a:p>
            <a:pPr>
              <a:buClr>
                <a:schemeClr val="tx2"/>
              </a:buClr>
              <a:buFont typeface="Wingdings" panose="05000000000000000000" pitchFamily="2" charset="2"/>
              <a:buChar char="§"/>
            </a:pPr>
            <a:r>
              <a:rPr lang="en-US" dirty="0"/>
              <a:t>Top two fundraising groups – personalized brick on the Shocker Walkway</a:t>
            </a:r>
          </a:p>
          <a:p>
            <a:pPr lvl="1">
              <a:buClr>
                <a:schemeClr val="tx2"/>
              </a:buClr>
              <a:buFont typeface="Wingdings" panose="05000000000000000000" pitchFamily="2" charset="2"/>
              <a:buChar char="§"/>
            </a:pPr>
            <a:r>
              <a:rPr lang="en-US" dirty="0"/>
              <a:t>Total amount raised is based on individually registered programs</a:t>
            </a:r>
          </a:p>
          <a:p>
            <a:pPr lvl="1">
              <a:buClr>
                <a:schemeClr val="tx2"/>
              </a:buClr>
              <a:buFont typeface="Wingdings" panose="05000000000000000000" pitchFamily="2" charset="2"/>
              <a:buChar char="§"/>
            </a:pPr>
            <a:endParaRPr lang="en-US" dirty="0"/>
          </a:p>
          <a:p>
            <a:pPr>
              <a:buClr>
                <a:schemeClr val="tx2"/>
              </a:buClr>
              <a:buFont typeface="Wingdings" panose="05000000000000000000" pitchFamily="2" charset="2"/>
              <a:buChar char="§"/>
            </a:pPr>
            <a:r>
              <a:rPr lang="en-US" dirty="0"/>
              <a:t>Top three individual fundraisers – gift card to the Shocker Store</a:t>
            </a:r>
          </a:p>
          <a:p>
            <a:pPr lvl="1">
              <a:buClr>
                <a:schemeClr val="tx2"/>
              </a:buClr>
              <a:buFont typeface="Wingdings" panose="05000000000000000000" pitchFamily="2" charset="2"/>
              <a:buChar char="§"/>
            </a:pPr>
            <a:r>
              <a:rPr lang="en-US" dirty="0"/>
              <a:t>Total amount raised is based on your unique fundraising page within a program</a:t>
            </a:r>
          </a:p>
        </p:txBody>
      </p:sp>
    </p:spTree>
    <p:extLst>
      <p:ext uri="{BB962C8B-B14F-4D97-AF65-F5344CB8AC3E}">
        <p14:creationId xmlns:p14="http://schemas.microsoft.com/office/powerpoint/2010/main" val="3083027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07EB9C-364D-4D6B-B6A9-A635F00AF44E}"/>
              </a:ext>
            </a:extLst>
          </p:cNvPr>
          <p:cNvSpPr>
            <a:spLocks noGrp="1"/>
          </p:cNvSpPr>
          <p:nvPr>
            <p:ph type="title"/>
          </p:nvPr>
        </p:nvSpPr>
        <p:spPr/>
        <p:txBody>
          <a:bodyPr/>
          <a:lstStyle/>
          <a:p>
            <a:r>
              <a:rPr lang="en-US" dirty="0"/>
              <a:t>PROMOTING FOUNDERS’ DAY:</a:t>
            </a:r>
          </a:p>
        </p:txBody>
      </p:sp>
      <p:sp>
        <p:nvSpPr>
          <p:cNvPr id="3" name="Content Placeholder 2">
            <a:extLst>
              <a:ext uri="{FF2B5EF4-FFF2-40B4-BE49-F238E27FC236}">
                <a16:creationId xmlns:a16="http://schemas.microsoft.com/office/drawing/2014/main" id="{13A7B60A-0477-E585-101E-E46EDA8720F8}"/>
              </a:ext>
            </a:extLst>
          </p:cNvPr>
          <p:cNvSpPr>
            <a:spLocks noGrp="1"/>
          </p:cNvSpPr>
          <p:nvPr>
            <p:ph idx="1"/>
          </p:nvPr>
        </p:nvSpPr>
        <p:spPr>
          <a:xfrm>
            <a:off x="1602558" y="1690688"/>
            <a:ext cx="9888716" cy="3758004"/>
          </a:xfrm>
        </p:spPr>
        <p:txBody>
          <a:bodyPr>
            <a:normAutofit/>
          </a:bodyPr>
          <a:lstStyle/>
          <a:p>
            <a:pPr marL="0" indent="0">
              <a:buClr>
                <a:schemeClr val="bg2"/>
              </a:buClr>
              <a:buNone/>
            </a:pPr>
            <a:r>
              <a:rPr lang="en-US" sz="2400" dirty="0"/>
              <a:t>Plan timing of your posts</a:t>
            </a:r>
          </a:p>
          <a:p>
            <a:pPr lvl="1">
              <a:buClr>
                <a:schemeClr val="bg2"/>
              </a:buClr>
              <a:buFont typeface="Wingdings" panose="05000000000000000000" pitchFamily="2" charset="2"/>
              <a:buChar char="§"/>
            </a:pPr>
            <a:r>
              <a:rPr lang="en-US" sz="2200" dirty="0"/>
              <a:t>Start posting at two weeks out</a:t>
            </a:r>
          </a:p>
          <a:p>
            <a:pPr lvl="1">
              <a:buClr>
                <a:schemeClr val="bg2"/>
              </a:buClr>
              <a:buFont typeface="Wingdings" panose="05000000000000000000" pitchFamily="2" charset="2"/>
              <a:buChar char="§"/>
            </a:pPr>
            <a:r>
              <a:rPr lang="en-US" sz="2200" dirty="0"/>
              <a:t>Coordinate with your ambassadors to further your reach</a:t>
            </a:r>
          </a:p>
          <a:p>
            <a:pPr lvl="1">
              <a:buClr>
                <a:schemeClr val="bg2"/>
              </a:buClr>
              <a:buFont typeface="Wingdings" panose="05000000000000000000" pitchFamily="2" charset="2"/>
              <a:buChar char="§"/>
            </a:pPr>
            <a:r>
              <a:rPr lang="en-US" sz="2200" dirty="0"/>
              <a:t>Encourage program participants to share your content</a:t>
            </a:r>
          </a:p>
          <a:p>
            <a:pPr marL="0" indent="0">
              <a:buClr>
                <a:schemeClr val="bg2"/>
              </a:buClr>
              <a:buNone/>
            </a:pPr>
            <a:r>
              <a:rPr lang="en-US" sz="2400" dirty="0"/>
              <a:t>Reshare WSUFAE promotional posts</a:t>
            </a:r>
          </a:p>
          <a:p>
            <a:pPr marL="0" indent="0">
              <a:buClr>
                <a:schemeClr val="bg2"/>
              </a:buClr>
              <a:buNone/>
            </a:pPr>
            <a:r>
              <a:rPr lang="en-US" sz="2400" dirty="0"/>
              <a:t>Start emailing, calling and texting</a:t>
            </a:r>
          </a:p>
          <a:p>
            <a:pPr lvl="1">
              <a:buClr>
                <a:schemeClr val="bg2"/>
              </a:buClr>
            </a:pPr>
            <a:r>
              <a:rPr lang="en-US" sz="2200" dirty="0"/>
              <a:t>Utilize our Ambassador Toolkit for prompts and conversation outlines</a:t>
            </a:r>
          </a:p>
          <a:p>
            <a:pPr marL="0" indent="0">
              <a:buClr>
                <a:schemeClr val="bg2"/>
              </a:buClr>
              <a:buNone/>
            </a:pPr>
            <a:r>
              <a:rPr lang="en-US" sz="2400" dirty="0"/>
              <a:t>Celebrate Founders’ Day and share your Shocker Pride!</a:t>
            </a:r>
          </a:p>
        </p:txBody>
      </p:sp>
      <p:sp>
        <p:nvSpPr>
          <p:cNvPr id="2" name="Oval 1">
            <a:extLst>
              <a:ext uri="{FF2B5EF4-FFF2-40B4-BE49-F238E27FC236}">
                <a16:creationId xmlns:a16="http://schemas.microsoft.com/office/drawing/2014/main" id="{30B68CBC-EE75-79AB-DE6F-474C34492595}"/>
              </a:ext>
            </a:extLst>
          </p:cNvPr>
          <p:cNvSpPr/>
          <p:nvPr/>
        </p:nvSpPr>
        <p:spPr>
          <a:xfrm>
            <a:off x="1055805" y="1665698"/>
            <a:ext cx="452486" cy="45248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Klavika Bold" panose="020B0806040000020004" pitchFamily="34" charset="0"/>
              </a:rPr>
              <a:t>1</a:t>
            </a:r>
          </a:p>
        </p:txBody>
      </p:sp>
      <p:sp>
        <p:nvSpPr>
          <p:cNvPr id="5" name="Oval 4">
            <a:extLst>
              <a:ext uri="{FF2B5EF4-FFF2-40B4-BE49-F238E27FC236}">
                <a16:creationId xmlns:a16="http://schemas.microsoft.com/office/drawing/2014/main" id="{FEF27FC6-ECED-5EB3-8092-593F906B1BDD}"/>
              </a:ext>
            </a:extLst>
          </p:cNvPr>
          <p:cNvSpPr/>
          <p:nvPr/>
        </p:nvSpPr>
        <p:spPr>
          <a:xfrm>
            <a:off x="1055805" y="3144386"/>
            <a:ext cx="452486" cy="45248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Klavika Bold" panose="020B0806040000020004" pitchFamily="34" charset="0"/>
              </a:rPr>
              <a:t>2</a:t>
            </a:r>
          </a:p>
        </p:txBody>
      </p:sp>
      <p:sp>
        <p:nvSpPr>
          <p:cNvPr id="6" name="Oval 5">
            <a:extLst>
              <a:ext uri="{FF2B5EF4-FFF2-40B4-BE49-F238E27FC236}">
                <a16:creationId xmlns:a16="http://schemas.microsoft.com/office/drawing/2014/main" id="{F484052D-0F8A-9D65-7A5A-6C96324AE2C3}"/>
              </a:ext>
            </a:extLst>
          </p:cNvPr>
          <p:cNvSpPr/>
          <p:nvPr/>
        </p:nvSpPr>
        <p:spPr>
          <a:xfrm>
            <a:off x="1055805" y="3638728"/>
            <a:ext cx="452486" cy="45248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Klavika Bold" panose="020B0806040000020004" pitchFamily="34" charset="0"/>
              </a:rPr>
              <a:t>3</a:t>
            </a:r>
          </a:p>
        </p:txBody>
      </p:sp>
      <p:sp>
        <p:nvSpPr>
          <p:cNvPr id="7" name="Oval 6">
            <a:extLst>
              <a:ext uri="{FF2B5EF4-FFF2-40B4-BE49-F238E27FC236}">
                <a16:creationId xmlns:a16="http://schemas.microsoft.com/office/drawing/2014/main" id="{6951FDF2-AA0E-5B49-6466-459B9DBAA4B9}"/>
              </a:ext>
            </a:extLst>
          </p:cNvPr>
          <p:cNvSpPr/>
          <p:nvPr/>
        </p:nvSpPr>
        <p:spPr>
          <a:xfrm>
            <a:off x="1055805" y="4475124"/>
            <a:ext cx="452486" cy="45248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Klavika Bold" panose="020B0806040000020004" pitchFamily="34" charset="0"/>
              </a:rPr>
              <a:t>4</a:t>
            </a:r>
          </a:p>
        </p:txBody>
      </p:sp>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l="1361" t="-14525" r="6788" b="22672"/>
          <a:stretch/>
        </p:blipFill>
        <p:spPr>
          <a:xfrm flipH="1">
            <a:off x="7626176" y="-741406"/>
            <a:ext cx="4652319" cy="3101546"/>
          </a:xfrm>
          <a:prstGeom prst="round2DiagRect">
            <a:avLst>
              <a:gd name="adj1" fmla="val 16667"/>
              <a:gd name="adj2" fmla="val 0"/>
            </a:avLst>
          </a:prstGeom>
          <a:ln w="88900" cap="sq">
            <a:noFill/>
            <a:miter lim="800000"/>
          </a:ln>
          <a:effectLst/>
        </p:spPr>
      </p:pic>
    </p:spTree>
    <p:extLst>
      <p:ext uri="{BB962C8B-B14F-4D97-AF65-F5344CB8AC3E}">
        <p14:creationId xmlns:p14="http://schemas.microsoft.com/office/powerpoint/2010/main" val="2154207737"/>
      </p:ext>
    </p:extLst>
  </p:cSld>
  <p:clrMapOvr>
    <a:masterClrMapping/>
  </p:clrMapOvr>
</p:sld>
</file>

<file path=ppt/theme/theme1.xml><?xml version="1.0" encoding="utf-8"?>
<a:theme xmlns:a="http://schemas.openxmlformats.org/drawingml/2006/main" name="Office Theme">
  <a:themeElements>
    <a:clrScheme name="WSUF">
      <a:dk1>
        <a:sysClr val="windowText" lastClr="000000"/>
      </a:dk1>
      <a:lt1>
        <a:sysClr val="window" lastClr="FFFFFF"/>
      </a:lt1>
      <a:dk2>
        <a:srgbClr val="FFDB00"/>
      </a:dk2>
      <a:lt2>
        <a:srgbClr val="FFDB00"/>
      </a:lt2>
      <a:accent1>
        <a:srgbClr val="F6BD17"/>
      </a:accent1>
      <a:accent2>
        <a:srgbClr val="F6BD17"/>
      </a:accent2>
      <a:accent3>
        <a:srgbClr val="C8C3C1"/>
      </a:accent3>
      <a:accent4>
        <a:srgbClr val="7F7F7F"/>
      </a:accent4>
      <a:accent5>
        <a:srgbClr val="262626"/>
      </a:accent5>
      <a:accent6>
        <a:srgbClr val="000000"/>
      </a:accent6>
      <a:hlink>
        <a:srgbClr val="F6BD17"/>
      </a:hlink>
      <a:folHlink>
        <a:srgbClr val="000000"/>
      </a:folHlink>
    </a:clrScheme>
    <a:fontScheme name="Custom 1">
      <a:majorFont>
        <a:latin typeface="Klavika Bold Italic"/>
        <a:ea typeface=""/>
        <a:cs typeface=""/>
      </a:majorFont>
      <a:minorFont>
        <a:latin typeface="Klavik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8654</TotalTime>
  <Words>1749</Words>
  <Application>Microsoft Office PowerPoint</Application>
  <PresentationFormat>Widescreen</PresentationFormat>
  <Paragraphs>135</Paragraphs>
  <Slides>10</Slides>
  <Notes>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10</vt:i4>
      </vt:variant>
    </vt:vector>
  </HeadingPairs>
  <TitlesOfParts>
    <vt:vector size="16" baseType="lpstr">
      <vt:lpstr>Klavika Regular</vt:lpstr>
      <vt:lpstr>Arial</vt:lpstr>
      <vt:lpstr>Calibri</vt:lpstr>
      <vt:lpstr>Klavika Bold</vt:lpstr>
      <vt:lpstr>Wingdings</vt:lpstr>
      <vt:lpstr>Office Theme</vt:lpstr>
      <vt:lpstr>PowerPoint Presentation</vt:lpstr>
      <vt:lpstr>AMBASSADOR TRAINING: FOUNDERS’ DAY </vt:lpstr>
      <vt:lpstr>AMBASSADOR ROLE</vt:lpstr>
      <vt:lpstr>AMBASSADOR RESOURCES</vt:lpstr>
      <vt:lpstr>CREATING A PERSONAL FUNDRAISING PAGE</vt:lpstr>
      <vt:lpstr>CREATING YOUR PERSONAL APPEAL</vt:lpstr>
      <vt:lpstr>PROMOTING YOUR PROGRAM</vt:lpstr>
      <vt:lpstr>FUNDRAISING CHALLENGES/PRIZES</vt:lpstr>
      <vt:lpstr>PROMOTING FOUNDERS’ DAY:</vt:lpstr>
      <vt:lpstr>FOUNDERS’ DAY SUPPORT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Housdan, Mary Beth</dc:creator>
  <cp:lastModifiedBy>Yadon, Kelcy</cp:lastModifiedBy>
  <cp:revision>19</cp:revision>
  <dcterms:created xsi:type="dcterms:W3CDTF">2022-05-02T18:05:56Z</dcterms:created>
  <dcterms:modified xsi:type="dcterms:W3CDTF">2023-08-28T13:43:20Z</dcterms:modified>
</cp:coreProperties>
</file>